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57"/>
  </p:notesMasterIdLst>
  <p:sldIdLst>
    <p:sldId id="256" r:id="rId2"/>
    <p:sldId id="286" r:id="rId3"/>
    <p:sldId id="665" r:id="rId4"/>
    <p:sldId id="780" r:id="rId5"/>
    <p:sldId id="667" r:id="rId6"/>
    <p:sldId id="668" r:id="rId7"/>
    <p:sldId id="755" r:id="rId8"/>
    <p:sldId id="756" r:id="rId9"/>
    <p:sldId id="757" r:id="rId10"/>
    <p:sldId id="669" r:id="rId11"/>
    <p:sldId id="263" r:id="rId12"/>
    <p:sldId id="672" r:id="rId13"/>
    <p:sldId id="673" r:id="rId14"/>
    <p:sldId id="674" r:id="rId15"/>
    <p:sldId id="758" r:id="rId16"/>
    <p:sldId id="300" r:id="rId17"/>
    <p:sldId id="724" r:id="rId18"/>
    <p:sldId id="759" r:id="rId19"/>
    <p:sldId id="689" r:id="rId20"/>
    <p:sldId id="769" r:id="rId21"/>
    <p:sldId id="676" r:id="rId22"/>
    <p:sldId id="677" r:id="rId23"/>
    <p:sldId id="770" r:id="rId24"/>
    <p:sldId id="680" r:id="rId25"/>
    <p:sldId id="678" r:id="rId26"/>
    <p:sldId id="772" r:id="rId27"/>
    <p:sldId id="760" r:id="rId28"/>
    <p:sldId id="761" r:id="rId29"/>
    <p:sldId id="773" r:id="rId30"/>
    <p:sldId id="774" r:id="rId31"/>
    <p:sldId id="771" r:id="rId32"/>
    <p:sldId id="693" r:id="rId33"/>
    <p:sldId id="775" r:id="rId34"/>
    <p:sldId id="697" r:id="rId35"/>
    <p:sldId id="698" r:id="rId36"/>
    <p:sldId id="699" r:id="rId37"/>
    <p:sldId id="776" r:id="rId38"/>
    <p:sldId id="777" r:id="rId39"/>
    <p:sldId id="736" r:id="rId40"/>
    <p:sldId id="700" r:id="rId41"/>
    <p:sldId id="701" r:id="rId42"/>
    <p:sldId id="694" r:id="rId43"/>
    <p:sldId id="705" r:id="rId44"/>
    <p:sldId id="707" r:id="rId45"/>
    <p:sldId id="708" r:id="rId46"/>
    <p:sldId id="778" r:id="rId47"/>
    <p:sldId id="737" r:id="rId48"/>
    <p:sldId id="738" r:id="rId49"/>
    <p:sldId id="779" r:id="rId50"/>
    <p:sldId id="684" r:id="rId51"/>
    <p:sldId id="739" r:id="rId52"/>
    <p:sldId id="725" r:id="rId53"/>
    <p:sldId id="726" r:id="rId54"/>
    <p:sldId id="741" r:id="rId55"/>
    <p:sldId id="37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24EDE-26AB-4286-B0FE-D5A477F43DB3}" type="doc">
      <dgm:prSet loTypeId="urn:microsoft.com/office/officeart/2018/2/layout/IconLabel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E7BBD-433C-48C7-8B02-B56B5D84CB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Arrays of one-dimension</a:t>
          </a:r>
        </a:p>
      </dgm:t>
    </dgm:pt>
    <dgm:pt modelId="{1FDEBDA7-24A8-4E06-815B-C00553650A11}" type="parTrans" cxnId="{4FABB43F-1F53-4010-B1CE-7CBA08C88D77}">
      <dgm:prSet/>
      <dgm:spPr/>
      <dgm:t>
        <a:bodyPr/>
        <a:lstStyle/>
        <a:p>
          <a:endParaRPr lang="en-US"/>
        </a:p>
      </dgm:t>
    </dgm:pt>
    <dgm:pt modelId="{DB498719-C6FE-4CDC-9836-F681B45F0F2A}" type="sibTrans" cxnId="{4FABB43F-1F53-4010-B1CE-7CBA08C88D77}">
      <dgm:prSet/>
      <dgm:spPr/>
      <dgm:t>
        <a:bodyPr/>
        <a:lstStyle/>
        <a:p>
          <a:endParaRPr lang="en-US"/>
        </a:p>
      </dgm:t>
    </dgm:pt>
    <dgm:pt modelId="{357F5AB3-5610-42B7-BE5C-AE4E340BF1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Arrays of two-dimension</a:t>
          </a:r>
        </a:p>
      </dgm:t>
    </dgm:pt>
    <dgm:pt modelId="{61F12B71-560E-4758-B9D6-7E80E1A6EFD4}" type="parTrans" cxnId="{26F5097A-F725-4769-B4AD-BE71C508C6F0}">
      <dgm:prSet/>
      <dgm:spPr/>
      <dgm:t>
        <a:bodyPr/>
        <a:lstStyle/>
        <a:p>
          <a:endParaRPr lang="en-US"/>
        </a:p>
      </dgm:t>
    </dgm:pt>
    <dgm:pt modelId="{8C631990-709D-46F6-9B0A-AFBB7319DF2B}" type="sibTrans" cxnId="{26F5097A-F725-4769-B4AD-BE71C508C6F0}">
      <dgm:prSet/>
      <dgm:spPr/>
      <dgm:t>
        <a:bodyPr/>
        <a:lstStyle/>
        <a:p>
          <a:endParaRPr lang="en-US"/>
        </a:p>
      </dgm:t>
    </dgm:pt>
    <dgm:pt modelId="{A75C3C85-7AFE-4C95-BBE6-C9592B6BC50E}" type="pres">
      <dgm:prSet presAssocID="{AEB24EDE-26AB-4286-B0FE-D5A477F43DB3}" presName="root" presStyleCnt="0">
        <dgm:presLayoutVars>
          <dgm:dir/>
          <dgm:resizeHandles val="exact"/>
        </dgm:presLayoutVars>
      </dgm:prSet>
      <dgm:spPr/>
    </dgm:pt>
    <dgm:pt modelId="{669768A2-27FF-424E-A9CF-B36FBD7C4135}" type="pres">
      <dgm:prSet presAssocID="{BDDE7BBD-433C-48C7-8B02-B56B5D84CBE6}" presName="compNode" presStyleCnt="0"/>
      <dgm:spPr/>
    </dgm:pt>
    <dgm:pt modelId="{6771BAC4-EC5A-4893-992C-E573C65EA9E1}" type="pres">
      <dgm:prSet presAssocID="{BDDE7BBD-433C-48C7-8B02-B56B5D84CB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FA375D5A-E99B-4979-967B-486939769169}" type="pres">
      <dgm:prSet presAssocID="{BDDE7BBD-433C-48C7-8B02-B56B5D84CBE6}" presName="spaceRect" presStyleCnt="0"/>
      <dgm:spPr/>
    </dgm:pt>
    <dgm:pt modelId="{4371A46C-5F31-496E-BFDF-82D19E4BC04B}" type="pres">
      <dgm:prSet presAssocID="{BDDE7BBD-433C-48C7-8B02-B56B5D84CBE6}" presName="textRect" presStyleLbl="revTx" presStyleIdx="0" presStyleCnt="2">
        <dgm:presLayoutVars>
          <dgm:chMax val="1"/>
          <dgm:chPref val="1"/>
        </dgm:presLayoutVars>
      </dgm:prSet>
      <dgm:spPr/>
    </dgm:pt>
    <dgm:pt modelId="{AE373CA9-A0DF-4C94-BAB7-D0224DB18528}" type="pres">
      <dgm:prSet presAssocID="{DB498719-C6FE-4CDC-9836-F681B45F0F2A}" presName="sibTrans" presStyleCnt="0"/>
      <dgm:spPr/>
    </dgm:pt>
    <dgm:pt modelId="{FE8A579A-D47E-4C45-9B6C-7BC9BD25891A}" type="pres">
      <dgm:prSet presAssocID="{357F5AB3-5610-42B7-BE5C-AE4E340BF133}" presName="compNode" presStyleCnt="0"/>
      <dgm:spPr/>
    </dgm:pt>
    <dgm:pt modelId="{3B29DA08-760B-4A3D-A2F3-C870F34118E2}" type="pres">
      <dgm:prSet presAssocID="{357F5AB3-5610-42B7-BE5C-AE4E340BF1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C771D5D4-FCB4-46C3-9725-312E5EE9E6D8}" type="pres">
      <dgm:prSet presAssocID="{357F5AB3-5610-42B7-BE5C-AE4E340BF133}" presName="spaceRect" presStyleCnt="0"/>
      <dgm:spPr/>
    </dgm:pt>
    <dgm:pt modelId="{27520906-1049-49D3-9B79-352C43E4A8CA}" type="pres">
      <dgm:prSet presAssocID="{357F5AB3-5610-42B7-BE5C-AE4E340BF13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FABB43F-1F53-4010-B1CE-7CBA08C88D77}" srcId="{AEB24EDE-26AB-4286-B0FE-D5A477F43DB3}" destId="{BDDE7BBD-433C-48C7-8B02-B56B5D84CBE6}" srcOrd="0" destOrd="0" parTransId="{1FDEBDA7-24A8-4E06-815B-C00553650A11}" sibTransId="{DB498719-C6FE-4CDC-9836-F681B45F0F2A}"/>
    <dgm:cxn modelId="{B4F84267-89D5-4895-BD4B-E6C4FEEDE56E}" type="presOf" srcId="{357F5AB3-5610-42B7-BE5C-AE4E340BF133}" destId="{27520906-1049-49D3-9B79-352C43E4A8CA}" srcOrd="0" destOrd="0" presId="urn:microsoft.com/office/officeart/2018/2/layout/IconLabelList"/>
    <dgm:cxn modelId="{58686048-4590-46EB-A2C0-1A04780606BD}" type="presOf" srcId="{AEB24EDE-26AB-4286-B0FE-D5A477F43DB3}" destId="{A75C3C85-7AFE-4C95-BBE6-C9592B6BC50E}" srcOrd="0" destOrd="0" presId="urn:microsoft.com/office/officeart/2018/2/layout/IconLabelList"/>
    <dgm:cxn modelId="{26F5097A-F725-4769-B4AD-BE71C508C6F0}" srcId="{AEB24EDE-26AB-4286-B0FE-D5A477F43DB3}" destId="{357F5AB3-5610-42B7-BE5C-AE4E340BF133}" srcOrd="1" destOrd="0" parTransId="{61F12B71-560E-4758-B9D6-7E80E1A6EFD4}" sibTransId="{8C631990-709D-46F6-9B0A-AFBB7319DF2B}"/>
    <dgm:cxn modelId="{DDC8BDCD-1F69-4A8C-89DE-648C589816B5}" type="presOf" srcId="{BDDE7BBD-433C-48C7-8B02-B56B5D84CBE6}" destId="{4371A46C-5F31-496E-BFDF-82D19E4BC04B}" srcOrd="0" destOrd="0" presId="urn:microsoft.com/office/officeart/2018/2/layout/IconLabelList"/>
    <dgm:cxn modelId="{D23DABFD-0AE6-4BC6-8A74-90CBE58D73FC}" type="presParOf" srcId="{A75C3C85-7AFE-4C95-BBE6-C9592B6BC50E}" destId="{669768A2-27FF-424E-A9CF-B36FBD7C4135}" srcOrd="0" destOrd="0" presId="urn:microsoft.com/office/officeart/2018/2/layout/IconLabelList"/>
    <dgm:cxn modelId="{FF5C1CB7-4552-4C75-9959-99F3B48E68BE}" type="presParOf" srcId="{669768A2-27FF-424E-A9CF-B36FBD7C4135}" destId="{6771BAC4-EC5A-4893-992C-E573C65EA9E1}" srcOrd="0" destOrd="0" presId="urn:microsoft.com/office/officeart/2018/2/layout/IconLabelList"/>
    <dgm:cxn modelId="{186A6638-49A7-4AA7-AD13-EEF6611F28F0}" type="presParOf" srcId="{669768A2-27FF-424E-A9CF-B36FBD7C4135}" destId="{FA375D5A-E99B-4979-967B-486939769169}" srcOrd="1" destOrd="0" presId="urn:microsoft.com/office/officeart/2018/2/layout/IconLabelList"/>
    <dgm:cxn modelId="{D634187B-4C8F-405E-8A15-8FE1350BFB4F}" type="presParOf" srcId="{669768A2-27FF-424E-A9CF-B36FBD7C4135}" destId="{4371A46C-5F31-496E-BFDF-82D19E4BC04B}" srcOrd="2" destOrd="0" presId="urn:microsoft.com/office/officeart/2018/2/layout/IconLabelList"/>
    <dgm:cxn modelId="{41BF15E2-ADD0-411F-98A2-686BA9D793F7}" type="presParOf" srcId="{A75C3C85-7AFE-4C95-BBE6-C9592B6BC50E}" destId="{AE373CA9-A0DF-4C94-BAB7-D0224DB18528}" srcOrd="1" destOrd="0" presId="urn:microsoft.com/office/officeart/2018/2/layout/IconLabelList"/>
    <dgm:cxn modelId="{9060E513-2B64-48DE-8E84-26F48D5ACE9D}" type="presParOf" srcId="{A75C3C85-7AFE-4C95-BBE6-C9592B6BC50E}" destId="{FE8A579A-D47E-4C45-9B6C-7BC9BD25891A}" srcOrd="2" destOrd="0" presId="urn:microsoft.com/office/officeart/2018/2/layout/IconLabelList"/>
    <dgm:cxn modelId="{5E823792-CAD8-4F03-BA02-7F49A88E5D22}" type="presParOf" srcId="{FE8A579A-D47E-4C45-9B6C-7BC9BD25891A}" destId="{3B29DA08-760B-4A3D-A2F3-C870F34118E2}" srcOrd="0" destOrd="0" presId="urn:microsoft.com/office/officeart/2018/2/layout/IconLabelList"/>
    <dgm:cxn modelId="{5FD0F23E-AE99-4375-842E-761DEFB84D73}" type="presParOf" srcId="{FE8A579A-D47E-4C45-9B6C-7BC9BD25891A}" destId="{C771D5D4-FCB4-46C3-9725-312E5EE9E6D8}" srcOrd="1" destOrd="0" presId="urn:microsoft.com/office/officeart/2018/2/layout/IconLabelList"/>
    <dgm:cxn modelId="{A1C6EB16-D0AA-41FE-BAB5-19D103F01463}" type="presParOf" srcId="{FE8A579A-D47E-4C45-9B6C-7BC9BD25891A}" destId="{27520906-1049-49D3-9B79-352C43E4A8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1BAC4-EC5A-4893-992C-E573C65EA9E1}">
      <dsp:nvSpPr>
        <dsp:cNvPr id="0" name=""/>
        <dsp:cNvSpPr/>
      </dsp:nvSpPr>
      <dsp:spPr>
        <a:xfrm>
          <a:off x="1679220" y="3785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1A46C-5F31-496E-BFDF-82D19E4BC04B}">
      <dsp:nvSpPr>
        <dsp:cNvPr id="0" name=""/>
        <dsp:cNvSpPr/>
      </dsp:nvSpPr>
      <dsp:spPr>
        <a:xfrm>
          <a:off x="491220" y="245205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Arrays of one-dimension</a:t>
          </a:r>
        </a:p>
      </dsp:txBody>
      <dsp:txXfrm>
        <a:off x="491220" y="2452051"/>
        <a:ext cx="4320000" cy="720000"/>
      </dsp:txXfrm>
    </dsp:sp>
    <dsp:sp modelId="{3B29DA08-760B-4A3D-A2F3-C870F34118E2}">
      <dsp:nvSpPr>
        <dsp:cNvPr id="0" name=""/>
        <dsp:cNvSpPr/>
      </dsp:nvSpPr>
      <dsp:spPr>
        <a:xfrm>
          <a:off x="6755220" y="3785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0906-1049-49D3-9B79-352C43E4A8CA}">
      <dsp:nvSpPr>
        <dsp:cNvPr id="0" name=""/>
        <dsp:cNvSpPr/>
      </dsp:nvSpPr>
      <dsp:spPr>
        <a:xfrm>
          <a:off x="5567220" y="245205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Arrays of two-dimension</a:t>
          </a:r>
        </a:p>
      </dsp:txBody>
      <dsp:txXfrm>
        <a:off x="5567220" y="245205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0117-19DE-4756-B8F4-457350E69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0E6F-A999-4EA1-A43A-040FE885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226FB1-1ED1-4F12-B7CF-605EAF5639E9}" type="slidenum">
              <a:rPr lang="en-US" altLang="en-US" sz="1200" baseline="0"/>
              <a:pPr eaLnBrk="1" hangingPunct="1"/>
              <a:t>12</a:t>
            </a:fld>
            <a:endParaRPr lang="en-US" altLang="en-US" sz="1200" baseline="0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644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4AA1F2-5704-441A-AE7A-C5DDAC64DEF4}" type="slidenum">
              <a:rPr lang="en-US" altLang="en-US" sz="1200" baseline="0"/>
              <a:pPr eaLnBrk="1" hangingPunct="1"/>
              <a:t>25</a:t>
            </a:fld>
            <a:endParaRPr lang="en-US" altLang="en-US" sz="1200" baseline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54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A7EF4C-9C17-492D-A21B-F2D440CC0A3B}" type="slidenum">
              <a:rPr lang="en-US" altLang="en-US" sz="1200" baseline="0"/>
              <a:pPr eaLnBrk="1" hangingPunct="1"/>
              <a:t>27</a:t>
            </a:fld>
            <a:endParaRPr lang="en-US" altLang="en-US" sz="1200" baseline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79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078A30-227B-43F3-98EF-1CD0DAA782C0}" type="slidenum">
              <a:rPr lang="en-US" altLang="en-US" sz="1200" baseline="0"/>
              <a:pPr eaLnBrk="1" hangingPunct="1"/>
              <a:t>28</a:t>
            </a:fld>
            <a:endParaRPr lang="en-US" altLang="en-US" sz="1200" baseline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pr8-02.cpp</a:t>
            </a:r>
          </a:p>
        </p:txBody>
      </p:sp>
    </p:spTree>
    <p:extLst>
      <p:ext uri="{BB962C8B-B14F-4D97-AF65-F5344CB8AC3E}">
        <p14:creationId xmlns:p14="http://schemas.microsoft.com/office/powerpoint/2010/main" val="3788105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AE6528-AD3A-4AB7-8C17-868072C71EDA}" type="slidenum">
              <a:rPr lang="en-US" altLang="en-US" sz="1200" baseline="0"/>
              <a:pPr eaLnBrk="1" hangingPunct="1"/>
              <a:t>32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pr8-09.cpp</a:t>
            </a:r>
          </a:p>
        </p:txBody>
      </p:sp>
    </p:spTree>
    <p:extLst>
      <p:ext uri="{BB962C8B-B14F-4D97-AF65-F5344CB8AC3E}">
        <p14:creationId xmlns:p14="http://schemas.microsoft.com/office/powerpoint/2010/main" val="1613009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AE6528-AD3A-4AB7-8C17-868072C71EDA}" type="slidenum">
              <a:rPr lang="en-US" altLang="en-US" sz="1200" baseline="0"/>
              <a:pPr eaLnBrk="1" hangingPunct="1"/>
              <a:t>34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pr8-09.cpp</a:t>
            </a:r>
          </a:p>
        </p:txBody>
      </p:sp>
    </p:spTree>
    <p:extLst>
      <p:ext uri="{BB962C8B-B14F-4D97-AF65-F5344CB8AC3E}">
        <p14:creationId xmlns:p14="http://schemas.microsoft.com/office/powerpoint/2010/main" val="161302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See ArrayCopy.cpp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06EBE2-ECC4-42E1-AE0F-2B0EF26BB3BA}" type="slidenum">
              <a:rPr lang="en-US" altLang="en-US" sz="1200" baseline="0"/>
              <a:pPr eaLnBrk="1" hangingPunct="1"/>
              <a:t>35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2943666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See ArrayCompare.cpp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4090C8-5B97-486E-80B4-8CF5C0D9FF27}" type="slidenum">
              <a:rPr lang="en-US" altLang="en-US" sz="1200" baseline="0"/>
              <a:pPr eaLnBrk="1" hangingPunct="1"/>
              <a:t>36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3162425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1A2042-3D5D-47D7-AFD0-EA23825D2A3D}" type="slidenum">
              <a:rPr lang="en-US" altLang="en-US" sz="1200" baseline="0"/>
              <a:pPr eaLnBrk="1" hangingPunct="1"/>
              <a:t>40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957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35B32C1-32C4-481C-B6C8-AF9E4056CAF3}" type="slidenum">
              <a:rPr lang="en-US" altLang="en-US" sz="1200" baseline="0"/>
              <a:pPr eaLnBrk="1" hangingPunct="1"/>
              <a:t>41</a:t>
            </a:fld>
            <a:endParaRPr lang="en-US" altLang="en-US" sz="1200" baseline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pr8-10.cpp</a:t>
            </a:r>
          </a:p>
        </p:txBody>
      </p:sp>
    </p:spTree>
    <p:extLst>
      <p:ext uri="{BB962C8B-B14F-4D97-AF65-F5344CB8AC3E}">
        <p14:creationId xmlns:p14="http://schemas.microsoft.com/office/powerpoint/2010/main" val="1247453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4817C5-7F33-459A-9AE0-DCD5E60710F1}" type="slidenum">
              <a:rPr lang="en-US" altLang="en-US" sz="1200" baseline="0"/>
              <a:pPr eaLnBrk="1" hangingPunct="1"/>
              <a:t>43</a:t>
            </a:fld>
            <a:endParaRPr lang="en-US" altLang="en-US" sz="1200" baseline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68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A16F8B-1D77-497A-874E-E0F394FA7137}" type="slidenum">
              <a:rPr lang="en-US" altLang="en-US" sz="1200" baseline="0"/>
              <a:pPr eaLnBrk="1" hangingPunct="1"/>
              <a:t>13</a:t>
            </a:fld>
            <a:endParaRPr lang="en-US" altLang="en-US" sz="1200" baseline="0"/>
          </a:p>
        </p:txBody>
      </p:sp>
      <p:sp>
        <p:nvSpPr>
          <p:cNvPr id="6758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126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2D0A47E-5508-47F7-84D0-32823834E563}" type="slidenum">
              <a:rPr lang="en-US" altLang="en-US" sz="1200" baseline="0"/>
              <a:pPr eaLnBrk="1" hangingPunct="1"/>
              <a:t>44</a:t>
            </a:fld>
            <a:endParaRPr lang="en-US" altLang="en-US" sz="1200" baseline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pr8-13.cpp</a:t>
            </a:r>
          </a:p>
        </p:txBody>
      </p:sp>
    </p:spTree>
    <p:extLst>
      <p:ext uri="{BB962C8B-B14F-4D97-AF65-F5344CB8AC3E}">
        <p14:creationId xmlns:p14="http://schemas.microsoft.com/office/powerpoint/2010/main" val="410004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61C1D2-2A83-4097-91C9-17B8B6ED12CC}" type="slidenum">
              <a:rPr lang="en-US" altLang="en-US" sz="1200" baseline="0"/>
              <a:pPr eaLnBrk="1" hangingPunct="1"/>
              <a:t>45</a:t>
            </a:fld>
            <a:endParaRPr lang="en-US" altLang="en-US" sz="1200" baseline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985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2BDE43-110B-4273-83AD-0B01ABA122D7}" type="slidenum">
              <a:rPr lang="en-US" altLang="en-US" sz="1200" baseline="0"/>
              <a:pPr eaLnBrk="1" hangingPunct="1"/>
              <a:t>50</a:t>
            </a:fld>
            <a:endParaRPr lang="en-US" altLang="en-US" sz="1200" baseline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pr8-04.cpp</a:t>
            </a:r>
          </a:p>
        </p:txBody>
      </p:sp>
    </p:spTree>
    <p:extLst>
      <p:ext uri="{BB962C8B-B14F-4D97-AF65-F5344CB8AC3E}">
        <p14:creationId xmlns:p14="http://schemas.microsoft.com/office/powerpoint/2010/main" val="2687034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See pr8-05B.cpp, pr8-06B.cpp, and pr8-07B.cpp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51993C-431B-4DE5-B7AB-8A263E26B598}" type="slidenum">
              <a:rPr lang="en-US" altLang="en-US" sz="1200" baseline="0"/>
              <a:pPr eaLnBrk="1" hangingPunct="1"/>
              <a:t>52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337842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See pr8-05B.cpp, pr8-06B.cpp, and pr8-07B.cpp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51993C-431B-4DE5-B7AB-8A263E26B598}" type="slidenum">
              <a:rPr lang="en-US" altLang="en-US" sz="1200" baseline="0"/>
              <a:pPr eaLnBrk="1" hangingPunct="1"/>
              <a:t>53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74455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A16F8B-1D77-497A-874E-E0F394FA7137}" type="slidenum">
              <a:rPr lang="en-US" altLang="en-US" sz="1200" baseline="0"/>
              <a:pPr eaLnBrk="1" hangingPunct="1"/>
              <a:t>14</a:t>
            </a:fld>
            <a:endParaRPr lang="en-US" altLang="en-US" sz="1200" baseline="0"/>
          </a:p>
        </p:txBody>
      </p:sp>
      <p:sp>
        <p:nvSpPr>
          <p:cNvPr id="6758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49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AD307D5-C13A-41DD-BBEA-A1DA71224310}" type="slidenum">
              <a:rPr lang="en-US" altLang="en-US" sz="1200" baseline="0"/>
              <a:pPr eaLnBrk="1" hangingPunct="1"/>
              <a:t>15</a:t>
            </a:fld>
            <a:endParaRPr lang="en-US" altLang="en-US" sz="1200" baseline="0"/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05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6DE299-96F8-430B-A98B-D10288881620}" type="slidenum">
              <a:rPr lang="en-US" altLang="en-US" sz="1200" baseline="0"/>
              <a:pPr eaLnBrk="1" hangingPunct="1"/>
              <a:t>17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pr8-05.cpp, pr8-06.cpp, and pr8-07.cpp</a:t>
            </a:r>
          </a:p>
        </p:txBody>
      </p:sp>
    </p:spTree>
    <p:extLst>
      <p:ext uri="{BB962C8B-B14F-4D97-AF65-F5344CB8AC3E}">
        <p14:creationId xmlns:p14="http://schemas.microsoft.com/office/powerpoint/2010/main" val="58068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87AE61-57ED-46E2-A9B7-B0DCBC3DB397}" type="slidenum">
              <a:rPr lang="en-US" altLang="en-US" sz="1200" baseline="0"/>
              <a:pPr eaLnBrk="1" hangingPunct="1"/>
              <a:t>18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pr8-08.cpp</a:t>
            </a:r>
          </a:p>
        </p:txBody>
      </p:sp>
    </p:spTree>
    <p:extLst>
      <p:ext uri="{BB962C8B-B14F-4D97-AF65-F5344CB8AC3E}">
        <p14:creationId xmlns:p14="http://schemas.microsoft.com/office/powerpoint/2010/main" val="353454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172A49-6C9F-4DD3-9734-895E9A6AAB68}" type="slidenum">
              <a:rPr lang="en-US" altLang="en-US" sz="1200" baseline="0"/>
              <a:pPr eaLnBrk="1" hangingPunct="1"/>
              <a:t>19</a:t>
            </a:fld>
            <a:endParaRPr lang="en-US" altLang="en-US" sz="1200" baseline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650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8FDB87-8AC9-48B1-AE1F-9A58270EE2DF}" type="slidenum">
              <a:rPr lang="en-US" altLang="en-US" sz="1200" baseline="0"/>
              <a:pPr eaLnBrk="1" hangingPunct="1"/>
              <a:t>21</a:t>
            </a:fld>
            <a:endParaRPr lang="en-US" altLang="en-US" sz="1200" baseline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06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44F9764-9132-4F62-8896-1F3FBD0E24D4}" type="slidenum">
              <a:rPr lang="en-US" altLang="en-US" sz="1200" baseline="0"/>
              <a:pPr eaLnBrk="1" hangingPunct="1"/>
              <a:t>24</a:t>
            </a:fld>
            <a:endParaRPr lang="en-US" altLang="en-US" sz="1200" baseline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pr8-01.cpp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6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346-EFA1-EBFD-3C6A-6742B9E7F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C63A-BC06-241E-244B-BAA5C97A1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0483-B1D2-5488-E800-82128C15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76E-C12B-F82E-3F66-C7B111CF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F577-1C9E-2E93-2950-D458333F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CE7E-5768-E9B0-73A3-D39CD8FB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4387-3C40-F4DB-6178-691BA1FE1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7516-998F-4997-719F-50D83B4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EEAD-FB68-F58C-AB2E-60136E3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5A1E-0ABB-0607-7122-C70C273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B4BAE-06AD-4C91-9517-06EC9107D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4702-4E6F-EC31-59D3-42F45C24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DC9F-88CB-4B21-0E6E-BD0F0EC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9B38-78F7-0C1A-3511-70313B7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6464-32DA-5677-E78D-DFC073F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8C63-958F-5C3B-B63A-93E1D1DC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D1F2-255D-94BC-6D87-E00A370B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2C8A-DFF6-63FB-3FE6-632FF6BA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12/10/2025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904-F03B-15A7-5AD7-7219F6F6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14697-14FB-0A36-481D-8070C1A2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A28B-FEBB-74E3-B8D1-E8F2F9BD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F2E-81DF-4557-982E-D895ACF6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1BDB-E7E6-C553-3C7C-10AF32A5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B9E-AE37-CE92-18C5-EC6A775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C644-9A23-D18C-52F6-3A7654ED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5E0FA-8822-8F03-A860-E2C6502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73F4-4626-A0F1-971E-51C5E17D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4057-461F-085D-24A7-8F45A71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343C-170F-4EF1-C5F7-A6E4F55A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F98B-34A5-4F2D-F36F-3D3D4534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BDC8-718C-685F-6C22-305429BA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6736-6DA0-0B59-31E4-5F51FE3D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134F7-7631-E26C-E20A-AD286D11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D5094-E791-44BE-F264-97A2B5AB0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DBF06-E1D4-009B-7C05-78E32074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D1C96-1EEA-B29D-83DE-3531817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79AD3-E2E2-42AF-A91E-57C8CADF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F292-D0BF-C663-1759-734F2180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7698A-C8F2-772A-6C40-DB3E950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1587-6418-EA5E-287E-982909C9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F529-1E6C-3999-4B81-F82333A0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F9EE9-47B4-1833-3F36-072631D9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57CB-58CC-DBC8-9222-028497CF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BDFF-5C96-8FA4-682D-97196D5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7DF-1EF0-9DEA-5A66-F8D2647F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DB00-0389-637A-E41F-6ACCBC6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C5B1F-9202-D012-C40F-1DBB686B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A4B4-5958-B35B-D570-2FAB89CE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8890-0715-7208-30A6-8622DC08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1AEE-BC6B-4967-C953-92AADBE2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1E3C-E3EE-CBB7-6521-79706122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0AA54-CDA0-7970-9B77-A0DD75FE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A711-CEBE-1D21-9209-47211D6F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F31C-2715-4868-BC08-227B662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11D-47E4-20AB-F599-9D12B2C2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2883-2C45-761D-D978-C79BB9AB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2EB59-7F18-45CA-7520-0848D8C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B360-FA3B-AAF7-AF93-F8286F83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F0EE-361C-2938-81AD-7EBD07B9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FE8E-D457-CA7E-2CB9-8F1537C4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6CD9-F670-C5B0-8F3E-59BDCB1A4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9F60-57F9-E45D-4872-DE9289B55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0" y="871631"/>
            <a:ext cx="6507479" cy="276860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900" b="1" cap="none" noProof="1"/>
              <a:t>Fundamental Of Structured Programming</a:t>
            </a:r>
            <a:br>
              <a:rPr lang="en-US" altLang="en-US" sz="3900" b="1" cap="none" noProof="1"/>
            </a:br>
            <a:r>
              <a:rPr lang="en-US" sz="3900" b="1" cap="none" noProof="1"/>
              <a:t>Lecture </a:t>
            </a:r>
            <a:r>
              <a:rPr lang="en-US" sz="3900" b="1" noProof="1"/>
              <a:t>9</a:t>
            </a:r>
            <a:br>
              <a:rPr lang="en-US" sz="3900" b="1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EF5F-62E3-7AB3-C685-AC98A507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880" y="4789616"/>
            <a:ext cx="7818119" cy="2068383"/>
          </a:xfrm>
        </p:spPr>
        <p:txBody>
          <a:bodyPr anchor="t">
            <a:normAutofit fontScale="77500" lnSpcReduction="20000"/>
          </a:bodyPr>
          <a:lstStyle/>
          <a:p>
            <a:pPr algn="ctr"/>
            <a:r>
              <a:rPr lang="en-US" sz="4200" b="1" spc="30" dirty="0">
                <a:latin typeface="+mj-lt"/>
                <a:ea typeface="+mj-ea"/>
                <a:cs typeface="+mj-cs"/>
              </a:rPr>
              <a:t>Dr. Ahmed Yousry 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Lecturer, Computer Science Department,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Faculty of computers and artificial intelligence, </a:t>
            </a:r>
            <a:r>
              <a:rPr lang="en-US" altLang="en-US" sz="4200" b="1" spc="30" dirty="0" err="1">
                <a:latin typeface="+mj-lt"/>
                <a:ea typeface="+mj-ea"/>
                <a:cs typeface="+mj-cs"/>
              </a:rPr>
              <a:t>benha</a:t>
            </a:r>
            <a:r>
              <a:rPr lang="en-US" altLang="en-US" sz="4200" b="1" spc="30" dirty="0">
                <a:latin typeface="+mj-lt"/>
                <a:ea typeface="+mj-ea"/>
                <a:cs typeface="+mj-cs"/>
              </a:rPr>
              <a:t> university</a:t>
            </a:r>
          </a:p>
          <a:p>
            <a:endParaRPr lang="en-US" dirty="0"/>
          </a:p>
        </p:txBody>
      </p:sp>
      <p:pic>
        <p:nvPicPr>
          <p:cNvPr id="4" name="Google Shape;537;p11">
            <a:extLst>
              <a:ext uri="{FF2B5EF4-FFF2-40B4-BE49-F238E27FC236}">
                <a16:creationId xmlns:a16="http://schemas.microsoft.com/office/drawing/2014/main" id="{0FA6EC01-7B3D-CFD0-A3CC-CCE779A459C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191" cy="569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1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4905-D684-6F41-1F0B-C7289DAF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Declaration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D8F0E-F2EB-0F7B-4100-D5E0D2EF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Form: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dirty="0"/>
              <a:t>:   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const int ISIZE = 5;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lvl="4">
              <a:lnSpc>
                <a:spcPct val="150000"/>
              </a:lnSpc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   int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Arr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[ISIZE];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7D6ACDB-4D1F-35A1-173F-D11ADCB6FE0E}"/>
              </a:ext>
            </a:extLst>
          </p:cNvPr>
          <p:cNvSpPr/>
          <p:nvPr/>
        </p:nvSpPr>
        <p:spPr bwMode="auto">
          <a:xfrm>
            <a:off x="7122467" y="1561532"/>
            <a:ext cx="4335016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ct val="4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Datatype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arrayName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[SIZE];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911EF-BE4A-A6B8-1208-C56749DC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51" y="3845328"/>
            <a:ext cx="5804049" cy="2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2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6874FD64-51E8-34B4-5792-29248D4FB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/>
              <a:t>Declaration of Arrays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E113946-E4ED-29E1-9746-3ACB53DA9B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 , </a:t>
            </a:r>
          </a:p>
          <a:p>
            <a:pPr marL="1371600" lvl="3" indent="0">
              <a:buNone/>
            </a:pPr>
            <a:r>
              <a:rPr lang="en-US" altLang="en-US" sz="2600" i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altLang="en-US" sz="2600" i="1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altLang="en-US" sz="2600" i="1" dirty="0">
                <a:solidFill>
                  <a:schemeClr val="accent2">
                    <a:lumMod val="75000"/>
                  </a:schemeClr>
                </a:solidFill>
              </a:rPr>
              <a:t>  x [ 3 ];</a:t>
            </a:r>
          </a:p>
          <a:p>
            <a:r>
              <a:rPr lang="en-US" altLang="en-US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tells the compiler to associate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memory cells  with name 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cells will be adjacent to each other in memory.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element of array  x  contains a value of integer  type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array can be declared on a line </a:t>
            </a:r>
          </a:p>
          <a:p>
            <a:pPr marL="0" indent="0">
              <a:buNone/>
            </a:pPr>
            <a:r>
              <a:rPr lang="en-US" altLang="en-US" dirty="0"/>
              <a:t>		</a:t>
            </a:r>
            <a:r>
              <a:rPr lang="en-US" altLang="en-US" sz="2600" i="1" dirty="0">
                <a:solidFill>
                  <a:schemeClr val="accent2">
                    <a:lumMod val="75000"/>
                  </a:schemeClr>
                </a:solidFill>
              </a:rPr>
              <a:t>int age [10] , height [10] , names [20] ;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 declaration of variables with declaration of arrays</a:t>
            </a:r>
          </a:p>
          <a:p>
            <a:pPr marL="0" indent="0">
              <a:buNone/>
            </a:pPr>
            <a:r>
              <a:rPr lang="en-US" altLang="en-US" dirty="0"/>
              <a:t>		</a:t>
            </a:r>
            <a:r>
              <a:rPr lang="en-US" altLang="en-US" sz="2600" i="1" dirty="0">
                <a:solidFill>
                  <a:schemeClr val="accent2">
                    <a:lumMod val="75000"/>
                  </a:schemeClr>
                </a:solidFill>
              </a:rPr>
              <a:t>int </a:t>
            </a:r>
            <a:r>
              <a:rPr lang="en-US" altLang="en-US" sz="260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en-US" sz="2600" i="1" dirty="0">
                <a:solidFill>
                  <a:schemeClr val="accent2">
                    <a:lumMod val="75000"/>
                  </a:schemeClr>
                </a:solidFill>
              </a:rPr>
              <a:t> , j , age [10] ;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Array Storage in Memory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Definition:</a:t>
            </a:r>
          </a:p>
          <a:p>
            <a:pPr marL="457200" lvl="1" indent="0" algn="ctr">
              <a:buNone/>
            </a:pPr>
            <a:r>
              <a:rPr lang="en-US" altLang="en-US" dirty="0"/>
              <a:t>	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const int ISIZE=5;</a:t>
            </a:r>
          </a:p>
          <a:p>
            <a:pPr marL="457200" lvl="1" indent="0" algn="ctr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</a:rPr>
              <a:t> int tests[ISIZE];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Allocates the following memory:</a:t>
            </a:r>
          </a:p>
        </p:txBody>
      </p:sp>
      <p:graphicFrame>
        <p:nvGraphicFramePr>
          <p:cNvPr id="60445" name="Group 29"/>
          <p:cNvGraphicFramePr>
            <a:graphicFrameLocks noGrp="1"/>
          </p:cNvGraphicFramePr>
          <p:nvPr/>
        </p:nvGraphicFramePr>
        <p:xfrm>
          <a:off x="4191000" y="3886200"/>
          <a:ext cx="6096000" cy="51776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23" marB="45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23" marB="45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23" marB="45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23" marB="45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471" name="Group 55"/>
          <p:cNvGraphicFramePr>
            <a:graphicFrameLocks noGrp="1"/>
          </p:cNvGraphicFramePr>
          <p:nvPr/>
        </p:nvGraphicFramePr>
        <p:xfrm>
          <a:off x="4191000" y="4876800"/>
          <a:ext cx="6096000" cy="8382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Element 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Element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Element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Element 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Element 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93" name="Line 56"/>
          <p:cNvSpPr>
            <a:spLocks noChangeShapeType="1"/>
          </p:cNvSpPr>
          <p:nvPr/>
        </p:nvSpPr>
        <p:spPr bwMode="auto">
          <a:xfrm flipV="1">
            <a:off x="4800600" y="4419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57"/>
          <p:cNvSpPr>
            <a:spLocks noChangeShapeType="1"/>
          </p:cNvSpPr>
          <p:nvPr/>
        </p:nvSpPr>
        <p:spPr bwMode="auto">
          <a:xfrm flipH="1" flipV="1">
            <a:off x="6019800" y="4419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58"/>
          <p:cNvSpPr>
            <a:spLocks noChangeShapeType="1"/>
          </p:cNvSpPr>
          <p:nvPr/>
        </p:nvSpPr>
        <p:spPr bwMode="auto">
          <a:xfrm flipV="1">
            <a:off x="7239000" y="4419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59"/>
          <p:cNvSpPr>
            <a:spLocks noChangeShapeType="1"/>
          </p:cNvSpPr>
          <p:nvPr/>
        </p:nvSpPr>
        <p:spPr bwMode="auto">
          <a:xfrm flipV="1">
            <a:off x="8458200" y="4419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60"/>
          <p:cNvSpPr>
            <a:spLocks noChangeShapeType="1"/>
          </p:cNvSpPr>
          <p:nvPr/>
        </p:nvSpPr>
        <p:spPr bwMode="auto">
          <a:xfrm flipV="1">
            <a:off x="9677400" y="4419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7200" y="39740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tests[0]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3374" y="3429000"/>
            <a:ext cx="54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3974069"/>
            <a:ext cx="106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tests[1]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8774" y="3429000"/>
            <a:ext cx="54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1800" y="3974069"/>
            <a:ext cx="106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tests[2]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7974" y="3429000"/>
            <a:ext cx="54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3974069"/>
            <a:ext cx="99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tests[3]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73374" y="3429000"/>
            <a:ext cx="54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96400" y="3974069"/>
            <a:ext cx="99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tests[4]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92574" y="3429000"/>
            <a:ext cx="54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0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Array Terminology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definition</a:t>
            </a:r>
          </a:p>
          <a:p>
            <a:pPr marL="0" indent="0" algn="ctr"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tests[ISIZE];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is the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type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 elements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is the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the array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ISIZE, in [ISIZE], is the size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declarator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It shows the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elements in the array.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an array is the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bytes allocated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it :</a:t>
            </a:r>
          </a:p>
          <a:p>
            <a:pPr marL="0" indent="0" algn="ctr">
              <a:buNone/>
            </a:pPr>
            <a:r>
              <a:rPr lang="en-US" altLang="en-US" sz="3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(number of elements) * (bytes needed for each element)</a:t>
            </a:r>
          </a:p>
        </p:txBody>
      </p:sp>
    </p:spTree>
    <p:extLst>
      <p:ext uri="{BB962C8B-B14F-4D97-AF65-F5344CB8AC3E}">
        <p14:creationId xmlns:p14="http://schemas.microsoft.com/office/powerpoint/2010/main" val="62493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Array Terminology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9FE22-90F2-28CF-AD3D-19EC32700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1218037"/>
            <a:ext cx="11338560" cy="55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5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Array Terminology Examples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uses 4 bytes and double uses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bytes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ISIZE = 5, DSIZE = 10;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tests[ISIZE]; // holds 5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array occupies 20 bytes (4*5). </a:t>
            </a:r>
          </a:p>
          <a:p>
            <a:pPr lvl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double volumes[DSIZE];// holds 10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doubles,array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occupies 80 bytes (10*8).</a:t>
            </a:r>
          </a:p>
        </p:txBody>
      </p:sp>
    </p:spTree>
    <p:extLst>
      <p:ext uri="{BB962C8B-B14F-4D97-AF65-F5344CB8AC3E}">
        <p14:creationId xmlns:p14="http://schemas.microsoft.com/office/powerpoint/2010/main" val="149254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D71BE5-B2D0-077F-DDA2-FABC49078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Initializing an Array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2C88B2A-FA48-E7FE-1B4B-7DE908608C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Example1: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int  Y [ 4 ] = { 2, 4, 6, 8 } ;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initializes array Y to have 4 elements which contain 2, 4, 6, 8.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Example2: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 [ 10 ] = { 0,0,0,0,0,0,0,0,0,0 } ;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Example3: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age[ 10 ] = { 0 } ;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Example4:</a:t>
            </a:r>
          </a:p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 [ ] = { 1,2,3,4,5,6,7,8,9,10 } ;</a:t>
            </a:r>
          </a:p>
          <a:p>
            <a:endParaRPr lang="en-US" alt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EBAFCA-515C-A2DC-E02F-8F148EE5D0EE}"/>
              </a:ext>
            </a:extLst>
          </p:cNvPr>
          <p:cNvGraphicFramePr>
            <a:graphicFrameLocks noGrp="1"/>
          </p:cNvGraphicFramePr>
          <p:nvPr/>
        </p:nvGraphicFramePr>
        <p:xfrm>
          <a:off x="4453255" y="4958080"/>
          <a:ext cx="6096000" cy="365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939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A55157-10C9-ACA8-C634-D849D00531C9}"/>
              </a:ext>
            </a:extLst>
          </p:cNvPr>
          <p:cNvGraphicFramePr>
            <a:graphicFrameLocks noGrp="1"/>
          </p:cNvGraphicFramePr>
          <p:nvPr/>
        </p:nvGraphicFramePr>
        <p:xfrm>
          <a:off x="4562158" y="2778760"/>
          <a:ext cx="3600452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1" marR="91441"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1" marR="91441"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1" marR="91441"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1" marR="91441" marT="45603" marB="456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Array Initialization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initialized during program execution with assignment statements </a:t>
            </a: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tests[0] = 79; 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tests[1] = 82; // etc.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initialized at array definition with an initialization list </a:t>
            </a:r>
          </a:p>
          <a:p>
            <a:pPr marL="457200" lvl="1" indent="0">
              <a:buNone/>
            </a:pPr>
            <a:r>
              <a:rPr lang="en-US" alt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ISIZE = 5;	</a:t>
            </a:r>
          </a:p>
          <a:p>
            <a:pPr marL="457200" lvl="1" indent="0">
              <a:buNone/>
            </a:pPr>
            <a:r>
              <a:rPr lang="en-US" alt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tests[ISIZE] ={79,82,91,77,84};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23EA7-C463-79E3-B70B-196BE451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6" y="4031456"/>
            <a:ext cx="6805612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1FF61-6564-2D62-CDB6-83591501D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42" y="5372894"/>
            <a:ext cx="645916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1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Partial Array Initialization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array is initialized at definition with fewer values than the size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array, remaining elements will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set to 0 or the empty string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tests[ISIZE] = {79, 82};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values used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cannot skip over elements to initialize noncontiguous range.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have more values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initialization list than the declared size of the array.</a:t>
            </a:r>
          </a:p>
        </p:txBody>
      </p:sp>
      <p:graphicFrame>
        <p:nvGraphicFramePr>
          <p:cNvPr id="66593" name="Group 33"/>
          <p:cNvGraphicFramePr>
            <a:graphicFrameLocks noGrp="1"/>
          </p:cNvGraphicFramePr>
          <p:nvPr/>
        </p:nvGraphicFramePr>
        <p:xfrm>
          <a:off x="5029200" y="2707640"/>
          <a:ext cx="6096000" cy="4572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7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Implicit Array Sizing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determine array size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size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initialization list </a:t>
            </a:r>
          </a:p>
          <a:p>
            <a:pPr marL="457200" lvl="1" indent="0">
              <a:buNone/>
            </a:pP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short quizzes[]={12,17,15,11};</a:t>
            </a:r>
          </a:p>
          <a:p>
            <a:pPr lvl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use either array size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declarator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initialization list when array is defined</a:t>
            </a:r>
          </a:p>
        </p:txBody>
      </p:sp>
      <p:graphicFrame>
        <p:nvGraphicFramePr>
          <p:cNvPr id="68635" name="Group 1051"/>
          <p:cNvGraphicFramePr>
            <a:graphicFrameLocks noGrp="1"/>
          </p:cNvGraphicFramePr>
          <p:nvPr/>
        </p:nvGraphicFramePr>
        <p:xfrm>
          <a:off x="3525520" y="2717800"/>
          <a:ext cx="6096000" cy="4572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13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554C44F0-F390-48A8-974F-CAC9A33F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418" y="493509"/>
            <a:ext cx="11165080" cy="58328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verb ing and to | Baamboozle - Baamboozle | The Most Fun Classroom Games!">
            <a:extLst>
              <a:ext uri="{FF2B5EF4-FFF2-40B4-BE49-F238E27FC236}">
                <a16:creationId xmlns:a16="http://schemas.microsoft.com/office/drawing/2014/main" id="{C7274339-515D-E73E-DF38-85EBD067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04"/>
          <a:stretch/>
        </p:blipFill>
        <p:spPr bwMode="auto">
          <a:xfrm>
            <a:off x="680483" y="655576"/>
            <a:ext cx="10849145" cy="5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3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11C2-A21F-1A4B-22B5-6E37E222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5300" dirty="0"/>
            </a:br>
            <a:r>
              <a:rPr lang="en-US" sz="5300" dirty="0"/>
              <a:t>Initialization of Array</a:t>
            </a:r>
            <a:b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A7B96-0F9B-A6D5-A6F0-DC4F22D8F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 </a:t>
            </a:r>
            <a:r>
              <a:rPr lang="en-US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Initialize Array with Values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 x[6] = {19, 10, 8, 17, 9, 15};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Array with Values and without Size 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int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[] = {1, 2, 3, 4, 5};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an array partially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 x[6] = {19, 10, 8};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the array with zero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Int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[5]={0};</a:t>
            </a:r>
            <a:endParaRPr lang="en-US" sz="2800" b="1" dirty="0">
              <a:solidFill>
                <a:srgbClr val="2732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initializer can even have no values, just the braces:</a:t>
            </a:r>
          </a:p>
          <a:p>
            <a:pPr marL="0" indent="0">
              <a:buNone/>
            </a:pPr>
            <a:r>
              <a:rPr lang="en-US" sz="28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[5] = { };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DB485-7DC9-88A6-2B4A-927E40702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50461"/>
            <a:ext cx="5928360" cy="1381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7A60DB-3034-ACB6-23E5-7B80A9742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832" y="2977592"/>
            <a:ext cx="6754168" cy="1613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757277-8E61-F1DB-0CA9-F0D45AF89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467" y="6176552"/>
            <a:ext cx="489653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1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Accessing Array Elements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array element has a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used to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the element.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elements accessed by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arrayName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Subscripts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at 0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element at position 0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element array c:</a:t>
            </a:r>
          </a:p>
          <a:p>
            <a:pPr lvl="3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c[ 0 ], c[ 1 ]…c[ n - 1 ]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0245" name="Group 96"/>
          <p:cNvGrpSpPr>
            <a:grpSpLocks/>
          </p:cNvGrpSpPr>
          <p:nvPr/>
        </p:nvGrpSpPr>
        <p:grpSpPr bwMode="auto">
          <a:xfrm>
            <a:off x="3896361" y="4866641"/>
            <a:ext cx="7315885" cy="854075"/>
            <a:chOff x="192" y="2880"/>
            <a:chExt cx="4948" cy="538"/>
          </a:xfrm>
        </p:grpSpPr>
        <p:sp>
          <p:nvSpPr>
            <p:cNvPr id="10246" name="Text Box 53"/>
            <p:cNvSpPr txBox="1">
              <a:spLocks noChangeArrowheads="1"/>
            </p:cNvSpPr>
            <p:nvPr/>
          </p:nvSpPr>
          <p:spPr bwMode="auto">
            <a:xfrm>
              <a:off x="192" y="3168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1" baseline="0" dirty="0">
                  <a:solidFill>
                    <a:schemeClr val="accent2"/>
                  </a:solidFill>
                  <a:latin typeface="Arial" panose="020B0604020202020204" pitchFamily="34" charset="0"/>
                </a:rPr>
                <a:t>subscripts</a:t>
              </a:r>
            </a:p>
          </p:txBody>
        </p:sp>
        <p:sp>
          <p:nvSpPr>
            <p:cNvPr id="10247" name="Line 87"/>
            <p:cNvSpPr>
              <a:spLocks noChangeShapeType="1"/>
            </p:cNvSpPr>
            <p:nvPr/>
          </p:nvSpPr>
          <p:spPr bwMode="auto">
            <a:xfrm>
              <a:off x="1152" y="331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 Box 88"/>
            <p:cNvSpPr txBox="1">
              <a:spLocks noChangeArrowheads="1"/>
            </p:cNvSpPr>
            <p:nvPr/>
          </p:nvSpPr>
          <p:spPr bwMode="auto">
            <a:xfrm>
              <a:off x="1540" y="3120"/>
              <a:ext cx="36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aseline="0" dirty="0"/>
                <a:t> </a:t>
              </a:r>
              <a:r>
                <a:rPr lang="en-US" altLang="en-US" b="1" baseline="0" dirty="0">
                  <a:solidFill>
                    <a:schemeClr val="accent2"/>
                  </a:solidFill>
                </a:rPr>
                <a:t>0             1             2              3             4</a:t>
              </a:r>
              <a:r>
                <a:rPr lang="en-US" altLang="en-US" baseline="0" dirty="0">
                  <a:solidFill>
                    <a:schemeClr val="accent2"/>
                  </a:solidFill>
                </a:rPr>
                <a:t>   </a:t>
              </a:r>
              <a:endParaRPr lang="en-US" altLang="en-US" baseline="0" dirty="0"/>
            </a:p>
          </p:txBody>
        </p:sp>
        <p:grpSp>
          <p:nvGrpSpPr>
            <p:cNvPr id="10249" name="Group 95"/>
            <p:cNvGrpSpPr>
              <a:grpSpLocks/>
            </p:cNvGrpSpPr>
            <p:nvPr/>
          </p:nvGrpSpPr>
          <p:grpSpPr bwMode="auto">
            <a:xfrm>
              <a:off x="1488" y="2880"/>
              <a:ext cx="3600" cy="240"/>
              <a:chOff x="1488" y="2880"/>
              <a:chExt cx="3600" cy="240"/>
            </a:xfrm>
          </p:grpSpPr>
          <p:sp>
            <p:nvSpPr>
              <p:cNvPr id="10250" name="Rectangle 91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51" name="Rectangle 89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52" name="Rectangle 90"/>
              <p:cNvSpPr>
                <a:spLocks noChangeArrowheads="1"/>
              </p:cNvSpPr>
              <p:nvPr/>
            </p:nvSpPr>
            <p:spPr bwMode="auto">
              <a:xfrm>
                <a:off x="2928" y="2880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53" name="Rectangle 92"/>
              <p:cNvSpPr>
                <a:spLocks noChangeArrowheads="1"/>
              </p:cNvSpPr>
              <p:nvPr/>
            </p:nvSpPr>
            <p:spPr bwMode="auto">
              <a:xfrm>
                <a:off x="2208" y="2880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54" name="Rectangle 93"/>
              <p:cNvSpPr>
                <a:spLocks noChangeArrowheads="1"/>
              </p:cNvSpPr>
              <p:nvPr/>
            </p:nvSpPr>
            <p:spPr bwMode="auto">
              <a:xfrm>
                <a:off x="3648" y="2880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533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5222875" y="2403475"/>
            <a:ext cx="1811338" cy="3302000"/>
            <a:chOff x="0" y="-2"/>
            <a:chExt cx="20000" cy="20004"/>
          </a:xfrm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0" y="10000"/>
              <a:ext cx="20000" cy="1667"/>
            </a:xfrm>
            <a:custGeom>
              <a:avLst/>
              <a:gdLst>
                <a:gd name="T0" fmla="*/ 19986 w 20000"/>
                <a:gd name="T1" fmla="*/ 0 h 20000"/>
                <a:gd name="T2" fmla="*/ 19986 w 20000"/>
                <a:gd name="T3" fmla="*/ 19944 h 20000"/>
                <a:gd name="T4" fmla="*/ 0 w 20000"/>
                <a:gd name="T5" fmla="*/ 19944 h 20000"/>
                <a:gd name="T6" fmla="*/ 0 w 20000"/>
                <a:gd name="T7" fmla="*/ 0 h 20000"/>
                <a:gd name="T8" fmla="*/ 1998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986" y="0"/>
                  </a:moveTo>
                  <a:lnTo>
                    <a:pt x="19986" y="19944"/>
                  </a:lnTo>
                  <a:lnTo>
                    <a:pt x="0" y="19944"/>
                  </a:lnTo>
                  <a:lnTo>
                    <a:pt x="0" y="0"/>
                  </a:lnTo>
                  <a:lnTo>
                    <a:pt x="19986" y="0"/>
                  </a:lnTo>
                  <a:close/>
                </a:path>
              </a:pathLst>
            </a:cu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0" y="-2"/>
              <a:ext cx="20000" cy="20004"/>
              <a:chOff x="0" y="0"/>
              <a:chExt cx="20000" cy="20004"/>
            </a:xfrm>
          </p:grpSpPr>
          <p:sp>
            <p:nvSpPr>
              <p:cNvPr id="6152" name="Freeform 8"/>
              <p:cNvSpPr>
                <a:spLocks/>
              </p:cNvSpPr>
              <p:nvPr/>
            </p:nvSpPr>
            <p:spPr bwMode="auto">
              <a:xfrm>
                <a:off x="0" y="0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auto">
              <a:xfrm>
                <a:off x="0" y="1667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>
                <a:off x="0" y="3334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auto">
              <a:xfrm>
                <a:off x="0" y="5001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auto">
              <a:xfrm>
                <a:off x="0" y="6668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auto">
              <a:xfrm>
                <a:off x="0" y="8335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auto">
              <a:xfrm>
                <a:off x="0" y="11669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auto">
              <a:xfrm>
                <a:off x="0" y="13336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16"/>
              <p:cNvSpPr>
                <a:spLocks/>
              </p:cNvSpPr>
              <p:nvPr/>
            </p:nvSpPr>
            <p:spPr bwMode="auto">
              <a:xfrm>
                <a:off x="0" y="15003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17"/>
              <p:cNvSpPr>
                <a:spLocks/>
              </p:cNvSpPr>
              <p:nvPr/>
            </p:nvSpPr>
            <p:spPr bwMode="auto">
              <a:xfrm>
                <a:off x="0" y="16670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18"/>
              <p:cNvSpPr>
                <a:spLocks/>
              </p:cNvSpPr>
              <p:nvPr/>
            </p:nvSpPr>
            <p:spPr bwMode="auto">
              <a:xfrm>
                <a:off x="0" y="18337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4267200" y="4094163"/>
            <a:ext cx="654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c[6]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829300" y="2443163"/>
            <a:ext cx="501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-45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 dirty="0">
              <a:latin typeface="Courier New" panose="02070309020205020404" pitchFamily="49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6130926" y="2717801"/>
            <a:ext cx="200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6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 dirty="0">
              <a:latin typeface="Courier New" panose="02070309020205020404" pitchFamily="49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6130926" y="2994026"/>
            <a:ext cx="2000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 dirty="0">
              <a:latin typeface="Courier New" panose="02070309020205020404" pitchFamily="49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5981700" y="3268663"/>
            <a:ext cx="349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72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 dirty="0">
              <a:latin typeface="Courier New" panose="02070309020205020404" pitchFamily="49" charset="0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5676900" y="3543301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1543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5829300" y="3819526"/>
            <a:ext cx="501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-89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130926" y="4094163"/>
            <a:ext cx="200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981700" y="4368801"/>
            <a:ext cx="3492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62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981700" y="4645026"/>
            <a:ext cx="3492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-3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6130926" y="4919663"/>
            <a:ext cx="200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5676900" y="5194301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6453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981700" y="5470526"/>
            <a:ext cx="3492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78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3657600" y="1371600"/>
            <a:ext cx="5638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Name of array (all elements of this array have the same name, </a:t>
            </a: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</a:p>
          <a:p>
            <a:pPr eaLnBrk="0" hangingPunct="0"/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4343400" y="2070101"/>
            <a:ext cx="0" cy="366713"/>
          </a:xfrm>
          <a:custGeom>
            <a:avLst/>
            <a:gdLst>
              <a:gd name="T0" fmla="*/ 0 w 20000"/>
              <a:gd name="T1" fmla="*/ 19958 h 20000"/>
              <a:gd name="T2" fmla="*/ 0 w 20000"/>
              <a:gd name="T3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00" h="20000">
                <a:moveTo>
                  <a:pt x="0" y="19958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 type="triangle" w="med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267200" y="2443163"/>
            <a:ext cx="654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c[0]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267200" y="2717801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c[1]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267200" y="2994026"/>
            <a:ext cx="654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c[2]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 dirty="0">
              <a:latin typeface="Courier New" panose="02070309020205020404" pitchFamily="49" charset="0"/>
            </a:endParaRP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4267200" y="3268663"/>
            <a:ext cx="654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c[3]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 dirty="0">
              <a:latin typeface="Courier New" panose="02070309020205020404" pitchFamily="49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4222750" y="5470526"/>
            <a:ext cx="806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c[11]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 dirty="0">
              <a:latin typeface="Courier New" panose="02070309020205020404" pitchFamily="49" charset="0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4222750" y="5194301"/>
            <a:ext cx="806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c[10]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 dirty="0">
              <a:latin typeface="Courier New" panose="02070309020205020404" pitchFamily="49" charset="0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4267200" y="4919663"/>
            <a:ext cx="654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c[9]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4267200" y="4645026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c[8]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 dirty="0">
              <a:latin typeface="Courier New" panose="02070309020205020404" pitchFamily="49" charset="0"/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4267200" y="4368801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c[7]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4267200" y="3819526"/>
            <a:ext cx="654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c[5]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4267200" y="3543301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2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c[4]</a:t>
            </a:r>
            <a:endParaRPr lang="en-US" altLang="en-US" sz="120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4165600" y="6019800"/>
            <a:ext cx="53594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Position number of the element within array </a:t>
            </a: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</a:t>
            </a: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4419600" y="5648326"/>
            <a:ext cx="0" cy="366713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19958 h 200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0" y="1995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 type="triangle" w="med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5222875" y="2403475"/>
            <a:ext cx="1811338" cy="3302000"/>
            <a:chOff x="0" y="-2"/>
            <a:chExt cx="20000" cy="20004"/>
          </a:xfrm>
        </p:grpSpPr>
        <p:sp>
          <p:nvSpPr>
            <p:cNvPr id="6192" name="Freeform 48"/>
            <p:cNvSpPr>
              <a:spLocks/>
            </p:cNvSpPr>
            <p:nvPr/>
          </p:nvSpPr>
          <p:spPr bwMode="auto">
            <a:xfrm>
              <a:off x="0" y="10000"/>
              <a:ext cx="20000" cy="1667"/>
            </a:xfrm>
            <a:custGeom>
              <a:avLst/>
              <a:gdLst>
                <a:gd name="T0" fmla="*/ 19986 w 20000"/>
                <a:gd name="T1" fmla="*/ 0 h 20000"/>
                <a:gd name="T2" fmla="*/ 19986 w 20000"/>
                <a:gd name="T3" fmla="*/ 19944 h 20000"/>
                <a:gd name="T4" fmla="*/ 0 w 20000"/>
                <a:gd name="T5" fmla="*/ 19944 h 20000"/>
                <a:gd name="T6" fmla="*/ 0 w 20000"/>
                <a:gd name="T7" fmla="*/ 0 h 20000"/>
                <a:gd name="T8" fmla="*/ 19986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986" y="0"/>
                  </a:moveTo>
                  <a:lnTo>
                    <a:pt x="19986" y="19944"/>
                  </a:lnTo>
                  <a:lnTo>
                    <a:pt x="0" y="19944"/>
                  </a:lnTo>
                  <a:lnTo>
                    <a:pt x="0" y="0"/>
                  </a:lnTo>
                  <a:lnTo>
                    <a:pt x="1998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93" name="Group 49"/>
            <p:cNvGrpSpPr>
              <a:grpSpLocks/>
            </p:cNvGrpSpPr>
            <p:nvPr/>
          </p:nvGrpSpPr>
          <p:grpSpPr bwMode="auto">
            <a:xfrm>
              <a:off x="0" y="-2"/>
              <a:ext cx="20000" cy="20004"/>
              <a:chOff x="0" y="0"/>
              <a:chExt cx="20000" cy="20004"/>
            </a:xfrm>
          </p:grpSpPr>
          <p:sp>
            <p:nvSpPr>
              <p:cNvPr id="6194" name="Freeform 50"/>
              <p:cNvSpPr>
                <a:spLocks/>
              </p:cNvSpPr>
              <p:nvPr/>
            </p:nvSpPr>
            <p:spPr bwMode="auto">
              <a:xfrm>
                <a:off x="0" y="0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51"/>
              <p:cNvSpPr>
                <a:spLocks/>
              </p:cNvSpPr>
              <p:nvPr/>
            </p:nvSpPr>
            <p:spPr bwMode="auto">
              <a:xfrm>
                <a:off x="0" y="1667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52"/>
              <p:cNvSpPr>
                <a:spLocks/>
              </p:cNvSpPr>
              <p:nvPr/>
            </p:nvSpPr>
            <p:spPr bwMode="auto">
              <a:xfrm>
                <a:off x="0" y="3334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53"/>
              <p:cNvSpPr>
                <a:spLocks/>
              </p:cNvSpPr>
              <p:nvPr/>
            </p:nvSpPr>
            <p:spPr bwMode="auto">
              <a:xfrm>
                <a:off x="0" y="5001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54"/>
              <p:cNvSpPr>
                <a:spLocks/>
              </p:cNvSpPr>
              <p:nvPr/>
            </p:nvSpPr>
            <p:spPr bwMode="auto">
              <a:xfrm>
                <a:off x="0" y="6668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55"/>
              <p:cNvSpPr>
                <a:spLocks/>
              </p:cNvSpPr>
              <p:nvPr/>
            </p:nvSpPr>
            <p:spPr bwMode="auto">
              <a:xfrm>
                <a:off x="0" y="8335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auto">
              <a:xfrm>
                <a:off x="0" y="11669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auto">
              <a:xfrm>
                <a:off x="0" y="13336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auto">
              <a:xfrm>
                <a:off x="0" y="15003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auto">
              <a:xfrm>
                <a:off x="0" y="16670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auto">
              <a:xfrm>
                <a:off x="0" y="18337"/>
                <a:ext cx="20000" cy="1667"/>
              </a:xfrm>
              <a:custGeom>
                <a:avLst/>
                <a:gdLst>
                  <a:gd name="T0" fmla="*/ 19986 w 20000"/>
                  <a:gd name="T1" fmla="*/ 0 h 20000"/>
                  <a:gd name="T2" fmla="*/ 19986 w 20000"/>
                  <a:gd name="T3" fmla="*/ 19944 h 20000"/>
                  <a:gd name="T4" fmla="*/ 0 w 20000"/>
                  <a:gd name="T5" fmla="*/ 19944 h 20000"/>
                  <a:gd name="T6" fmla="*/ 0 w 20000"/>
                  <a:gd name="T7" fmla="*/ 0 h 20000"/>
                  <a:gd name="T8" fmla="*/ 19986 w 20000"/>
                  <a:gd name="T9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6" y="0"/>
                    </a:moveTo>
                    <a:lnTo>
                      <a:pt x="19986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6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05" name="Group 61"/>
          <p:cNvGrpSpPr>
            <a:grpSpLocks/>
          </p:cNvGrpSpPr>
          <p:nvPr/>
        </p:nvGrpSpPr>
        <p:grpSpPr bwMode="auto">
          <a:xfrm>
            <a:off x="1600200" y="685800"/>
            <a:ext cx="7391400" cy="1263650"/>
            <a:chOff x="0" y="2605"/>
            <a:chExt cx="3456" cy="796"/>
          </a:xfrm>
        </p:grpSpPr>
        <p:sp>
          <p:nvSpPr>
            <p:cNvPr id="6206" name="Rectangle 62"/>
            <p:cNvSpPr>
              <a:spLocks noChangeArrowheads="1"/>
            </p:cNvSpPr>
            <p:nvPr/>
          </p:nvSpPr>
          <p:spPr bwMode="auto">
            <a:xfrm>
              <a:off x="0" y="3168"/>
              <a:ext cx="3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07" name="Rectangle 63"/>
            <p:cNvSpPr>
              <a:spLocks noChangeArrowheads="1"/>
            </p:cNvSpPr>
            <p:nvPr/>
          </p:nvSpPr>
          <p:spPr bwMode="auto">
            <a:xfrm>
              <a:off x="0" y="2605"/>
              <a:ext cx="34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en-US"/>
            </a:p>
            <a:p>
              <a:pPr eaLnBrk="0" hangingPunct="0"/>
              <a:endParaRPr lang="en-US" altLang="en-US"/>
            </a:p>
          </p:txBody>
        </p:sp>
      </p:grp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1524000" y="598011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br>
              <a:rPr lang="en-US" altLang="en-US"/>
            </a:br>
            <a:endParaRPr lang="en-US" altLang="en-US"/>
          </a:p>
        </p:txBody>
      </p:sp>
      <p:sp>
        <p:nvSpPr>
          <p:cNvPr id="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Accessing Array Elements</a:t>
            </a:r>
          </a:p>
        </p:txBody>
      </p:sp>
    </p:spTree>
    <p:extLst>
      <p:ext uri="{BB962C8B-B14F-4D97-AF65-F5344CB8AC3E}">
        <p14:creationId xmlns:p14="http://schemas.microsoft.com/office/powerpoint/2010/main" val="3565381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60F9-D54A-CA52-970B-6FADF1F1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Array Elements After Declaration </a:t>
            </a:r>
          </a:p>
        </p:txBody>
      </p:sp>
      <p:pic>
        <p:nvPicPr>
          <p:cNvPr id="4" name="Content Placeholder 3" descr="A white paper with text&#10;&#10;AI-generated content may be incorrect.">
            <a:extLst>
              <a:ext uri="{FF2B5EF4-FFF2-40B4-BE49-F238E27FC236}">
                <a16:creationId xmlns:a16="http://schemas.microsoft.com/office/drawing/2014/main" id="{6B4AE4C3-7336-36BB-6F00-165551A43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21" y="2348345"/>
            <a:ext cx="11332030" cy="36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Inputting and Displaying array Contents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used to display values from and store values into an array</a:t>
            </a:r>
          </a:p>
          <a:p>
            <a:pPr marL="1371600" lvl="3" indent="0"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ISIZE = 5;</a:t>
            </a:r>
          </a:p>
          <a:p>
            <a:pPr marL="1371600" lvl="3" indent="0"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tests[ISIZE];//Define 5-elt Array.</a:t>
            </a:r>
          </a:p>
          <a:p>
            <a:pPr marL="1371600" lvl="3" indent="0"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"Enter first test score ";</a:t>
            </a:r>
          </a:p>
          <a:p>
            <a:pPr marL="1371600" lvl="3" indent="0"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&gt;&gt;  tests[0];</a:t>
            </a:r>
          </a:p>
        </p:txBody>
      </p:sp>
    </p:spTree>
    <p:extLst>
      <p:ext uri="{BB962C8B-B14F-4D97-AF65-F5344CB8AC3E}">
        <p14:creationId xmlns:p14="http://schemas.microsoft.com/office/powerpoint/2010/main" val="3126390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Accessing Array Elements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tests[0] = 79;</a:t>
            </a:r>
          </a:p>
          <a:p>
            <a:pPr lvl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tests[0];</a:t>
            </a:r>
          </a:p>
          <a:p>
            <a:pPr lvl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&gt;&gt; tests[1];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tests[4] = tests[0] + tests[1];</a:t>
            </a:r>
          </a:p>
          <a:p>
            <a:pPr lvl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tests;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illegal due to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// missing subscript</a:t>
            </a:r>
          </a:p>
        </p:txBody>
      </p:sp>
      <p:grpSp>
        <p:nvGrpSpPr>
          <p:cNvPr id="11269" name="Group 59"/>
          <p:cNvGrpSpPr>
            <a:grpSpLocks/>
          </p:cNvGrpSpPr>
          <p:nvPr/>
        </p:nvGrpSpPr>
        <p:grpSpPr bwMode="auto">
          <a:xfrm>
            <a:off x="3276600" y="2057400"/>
            <a:ext cx="7239000" cy="914400"/>
            <a:chOff x="720" y="1872"/>
            <a:chExt cx="4560" cy="576"/>
          </a:xfrm>
        </p:grpSpPr>
        <p:grpSp>
          <p:nvGrpSpPr>
            <p:cNvPr id="11270" name="Group 57"/>
            <p:cNvGrpSpPr>
              <a:grpSpLocks/>
            </p:cNvGrpSpPr>
            <p:nvPr/>
          </p:nvGrpSpPr>
          <p:grpSpPr bwMode="auto">
            <a:xfrm>
              <a:off x="1536" y="1920"/>
              <a:ext cx="3744" cy="528"/>
              <a:chOff x="1536" y="1872"/>
              <a:chExt cx="3744" cy="528"/>
            </a:xfrm>
          </p:grpSpPr>
          <p:sp>
            <p:nvSpPr>
              <p:cNvPr id="11272" name="Text Box 50"/>
              <p:cNvSpPr txBox="1">
                <a:spLocks noChangeArrowheads="1"/>
              </p:cNvSpPr>
              <p:nvPr/>
            </p:nvSpPr>
            <p:spPr bwMode="auto">
              <a:xfrm>
                <a:off x="1680" y="2112"/>
                <a:ext cx="36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aseline="0" dirty="0"/>
                  <a:t> </a:t>
                </a:r>
                <a:r>
                  <a:rPr lang="en-US" altLang="en-US" b="1" baseline="0" dirty="0">
                    <a:solidFill>
                      <a:schemeClr val="accent2"/>
                    </a:solidFill>
                  </a:rPr>
                  <a:t>0             1             2              3             4</a:t>
                </a:r>
                <a:r>
                  <a:rPr lang="en-US" altLang="en-US" baseline="0" dirty="0">
                    <a:solidFill>
                      <a:schemeClr val="accent2"/>
                    </a:solidFill>
                  </a:rPr>
                  <a:t>   </a:t>
                </a:r>
                <a:endParaRPr lang="en-US" altLang="en-US" baseline="0" dirty="0"/>
              </a:p>
            </p:txBody>
          </p:sp>
          <p:sp>
            <p:nvSpPr>
              <p:cNvPr id="11273" name="Rectangle 52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4" name="Rectangle 53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5" name="Rectangle 5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6" name="Rectangle 55"/>
              <p:cNvSpPr>
                <a:spLocks noChangeArrowheads="1"/>
              </p:cNvSpPr>
              <p:nvPr/>
            </p:nvSpPr>
            <p:spPr bwMode="auto">
              <a:xfrm>
                <a:off x="225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7" name="Rectangle 56"/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72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271" name="Text Box 58"/>
            <p:cNvSpPr txBox="1">
              <a:spLocks noChangeArrowheads="1"/>
            </p:cNvSpPr>
            <p:nvPr/>
          </p:nvSpPr>
          <p:spPr bwMode="auto">
            <a:xfrm>
              <a:off x="720" y="187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>
                  <a:solidFill>
                    <a:schemeClr val="accent2"/>
                  </a:solidFill>
                  <a:latin typeface="Courier New" panose="02070309020205020404" pitchFamily="49" charset="0"/>
                </a:rPr>
                <a:t>tests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52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270E-D3C6-D82B-EC18-5EDDFC50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BEF6BC0-C32E-73C5-7885-B67E26C1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741" y="0"/>
            <a:ext cx="8282259" cy="6424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71249-3CCC-421A-9511-19345EBC23DA}"/>
              </a:ext>
            </a:extLst>
          </p:cNvPr>
          <p:cNvSpPr txBox="1"/>
          <p:nvPr/>
        </p:nvSpPr>
        <p:spPr>
          <a:xfrm>
            <a:off x="271071" y="2643528"/>
            <a:ext cx="6235994" cy="222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Array Subscripts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subscript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an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constant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variable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expression.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                                   Subscript is</a:t>
            </a:r>
          </a:p>
          <a:p>
            <a:pPr lvl="2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&gt;&gt; tests[3];                                    int constant</a:t>
            </a:r>
          </a:p>
          <a:p>
            <a:pPr lvl="2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tests[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                                    int variable</a:t>
            </a:r>
          </a:p>
          <a:p>
            <a:pPr lvl="2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tests[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i+j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                                int expression                 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6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Accessing All Array Elements</a:t>
            </a:r>
          </a:p>
        </p:txBody>
      </p:sp>
      <p:sp>
        <p:nvSpPr>
          <p:cNvPr id="14339" name="Rectangle 2051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access each element of an array: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loop.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loop control variable be the array subscript.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different array element will be referenced each time through the loop</a:t>
            </a:r>
          </a:p>
          <a:p>
            <a:pPr marL="0" indent="0">
              <a:buNone/>
            </a:pPr>
            <a:r>
              <a:rPr lang="en-US" altLang="en-US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altLang="en-US" sz="5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altLang="en-US" sz="5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5; </a:t>
            </a:r>
            <a:r>
              <a:rPr lang="en-US" altLang="en-US" sz="5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marL="457200" lvl="1" indent="0">
              <a:buNone/>
            </a:pPr>
            <a:r>
              <a:rPr lang="en-US" altLang="en-US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en-US" sz="4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 tests[</a:t>
            </a:r>
            <a:r>
              <a:rPr lang="en-US" altLang="en-US" sz="4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;</a:t>
            </a:r>
          </a:p>
        </p:txBody>
      </p:sp>
    </p:spTree>
    <p:extLst>
      <p:ext uri="{BB962C8B-B14F-4D97-AF65-F5344CB8AC3E}">
        <p14:creationId xmlns:p14="http://schemas.microsoft.com/office/powerpoint/2010/main" val="236464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C474-C5BC-85A8-B21A-BBF28FD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 dirty="0"/>
              <a:t>Example</a:t>
            </a:r>
            <a:endParaRPr lang="en-US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3144700-C4C8-67E7-BE47-32F650D15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  <a:defRPr/>
            </a:pP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Write  C++ program that read array of size 10 integer numbers.</a:t>
            </a:r>
          </a:p>
          <a:p>
            <a:pPr marL="2743200" lvl="6" indent="0">
              <a:buNone/>
              <a:defRPr/>
            </a:pP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altLang="en-US" sz="35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6">
              <a:buFontTx/>
              <a:buNone/>
              <a:defRPr/>
            </a:pP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altLang="en-US" sz="35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sz="35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buFontTx/>
              <a:buNone/>
              <a:defRPr/>
            </a:pPr>
            <a:r>
              <a:rPr lang="en-GB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 main ()</a:t>
            </a:r>
            <a:endParaRPr lang="en-US" altLang="en-US" sz="35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buFontTx/>
              <a:buNone/>
              <a:defRPr/>
            </a:pPr>
            <a:r>
              <a:rPr lang="en-GB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                                                        </a:t>
            </a:r>
            <a:endParaRPr lang="en-US" altLang="en-US" sz="35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buFontTx/>
              <a:buNone/>
              <a:defRPr/>
            </a:pP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[10];</a:t>
            </a:r>
          </a:p>
          <a:p>
            <a:pPr lvl="6">
              <a:buFontTx/>
              <a:buNone/>
              <a:defRPr/>
            </a:pPr>
            <a:r>
              <a:rPr lang="en-US" altLang="en-US" sz="35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&lt;&lt;"please enter 10 integer number";</a:t>
            </a:r>
          </a:p>
          <a:p>
            <a:pPr lvl="6">
              <a:buFontTx/>
              <a:buNone/>
              <a:defRPr/>
            </a:pP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for(</a:t>
            </a:r>
            <a:r>
              <a:rPr lang="en-US" altLang="en-US" sz="35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=0;i&lt;10;i++)</a:t>
            </a:r>
          </a:p>
          <a:p>
            <a:pPr lvl="6">
              <a:buFontTx/>
              <a:buNone/>
              <a:defRPr/>
            </a:pP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{</a:t>
            </a:r>
          </a:p>
          <a:p>
            <a:pPr lvl="6">
              <a:buFontTx/>
              <a:buNone/>
              <a:defRPr/>
            </a:pP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5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&gt;&gt; L[</a:t>
            </a:r>
            <a:r>
              <a:rPr lang="en-US" altLang="en-US" sz="35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;</a:t>
            </a:r>
          </a:p>
          <a:p>
            <a:pPr lvl="6">
              <a:buFontTx/>
              <a:buNone/>
              <a:defRPr/>
            </a:pPr>
            <a:r>
              <a:rPr lang="en-US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}</a:t>
            </a:r>
          </a:p>
          <a:p>
            <a:pPr lvl="6">
              <a:buFontTx/>
              <a:buNone/>
              <a:defRPr/>
            </a:pPr>
            <a:r>
              <a:rPr lang="en-GB" altLang="en-US" sz="3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altLang="en-US" sz="35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7643-D7C3-1F58-0833-D64B9441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B11F-0A9B-765A-6347-CD7E5686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the following do-while into while loop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62FA6-26F6-7539-9C2E-E8D57E2F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5" y="1880109"/>
            <a:ext cx="6181325" cy="1633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A8F8E-054B-5572-74A8-8429C80B1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712" y="1880108"/>
            <a:ext cx="4971813" cy="20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FA5F-E0FD-63B4-5884-146AFCC1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0A783DF8-79CE-D2AB-EC95-57233604C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Write  C++ program that output the array elements. Where L[5]</a:t>
            </a:r>
            <a:r>
              <a:rPr lang="en-US" altLang="en-US" sz="3200" dirty="0"/>
              <a:t>={1,2,3,4,5};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altLang="en-US" sz="24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algn="l" rtl="0">
              <a:buFontTx/>
              <a:buNone/>
              <a:defRPr/>
            </a:pP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altLang="en-US" sz="24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buFontTx/>
              <a:buNone/>
              <a:defRPr/>
            </a:pPr>
            <a:r>
              <a:rPr lang="en-GB" altLang="en-US" sz="2400" i="1" dirty="0">
                <a:solidFill>
                  <a:schemeClr val="accent2">
                    <a:lumMod val="75000"/>
                  </a:schemeClr>
                </a:solidFill>
              </a:rPr>
              <a:t>void main ()</a:t>
            </a:r>
            <a:endParaRPr lang="en-US" altLang="en-US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buFontTx/>
              <a:buNone/>
              <a:defRPr/>
            </a:pPr>
            <a:r>
              <a:rPr lang="en-GB" altLang="en-US" sz="2400" i="1" dirty="0">
                <a:solidFill>
                  <a:schemeClr val="accent2">
                    <a:lumMod val="75000"/>
                  </a:schemeClr>
                </a:solidFill>
              </a:rPr>
              <a:t>{                                                         </a:t>
            </a:r>
            <a:endParaRPr lang="en-US" altLang="en-US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buFontTx/>
              <a:buNone/>
              <a:defRPr/>
            </a:pP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 L [5]={1,2,3,4,5};</a:t>
            </a:r>
          </a:p>
          <a:p>
            <a:pPr algn="l" rtl="0">
              <a:buFontTx/>
              <a:buNone/>
              <a:defRPr/>
            </a:pP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 for( </a:t>
            </a:r>
            <a:r>
              <a:rPr lang="en-US" altLang="en-US" sz="2400" i="1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=0;i&lt;5;i++)</a:t>
            </a:r>
          </a:p>
          <a:p>
            <a:pPr algn="l" rtl="0">
              <a:buFontTx/>
              <a:buNone/>
              <a:defRPr/>
            </a:pP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     {</a:t>
            </a:r>
          </a:p>
          <a:p>
            <a:pPr algn="l" rtl="0">
              <a:buFontTx/>
              <a:buNone/>
              <a:defRPr/>
            </a:pP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n-US" altLang="en-US" sz="2400" i="1" dirty="0" err="1">
                <a:solidFill>
                  <a:schemeClr val="accent2">
                    <a:lumMod val="75000"/>
                  </a:schemeClr>
                </a:solidFill>
              </a:rPr>
              <a:t>cout</a:t>
            </a: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&lt;&lt;L[</a:t>
            </a:r>
            <a:r>
              <a:rPr lang="en-US" altLang="en-US" sz="240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] ;</a:t>
            </a:r>
          </a:p>
          <a:p>
            <a:pPr algn="l" rtl="0">
              <a:buFontTx/>
              <a:buNone/>
              <a:defRPr/>
            </a:pP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</a:rPr>
              <a:t>     }</a:t>
            </a:r>
          </a:p>
          <a:p>
            <a:pPr algn="l" rtl="0">
              <a:buFontTx/>
              <a:buNone/>
              <a:defRPr/>
            </a:pPr>
            <a:r>
              <a:rPr lang="en-GB" altLang="en-US" sz="2400" i="1" dirty="0">
                <a:solidFill>
                  <a:schemeClr val="accent2">
                    <a:lumMod val="75000"/>
                  </a:schemeClr>
                </a:solidFill>
              </a:rPr>
              <a:t>}</a:t>
            </a:r>
            <a:endParaRPr lang="en-US" altLang="en-US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12BD-A9D0-5174-6098-9DD6BEE6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1E4C63F7-581B-5862-6843-F0DEF37DF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6722" y="-1"/>
            <a:ext cx="7375278" cy="6539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C9357-DB6D-EA5C-7287-E5987973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4504"/>
            <a:ext cx="5212080" cy="6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Processing Array Contents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elements can be 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treated as ordinary variables of the same type as the array</a:t>
            </a:r>
          </a:p>
          <a:p>
            <a:pPr lvl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arithmetic operations, in relational expressions, etc.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914400" lvl="2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principalAmt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&gt;= 10000)</a:t>
            </a:r>
          </a:p>
          <a:p>
            <a:pPr marL="914400" lvl="2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interest =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principalAmt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* intRate1;</a:t>
            </a:r>
          </a:p>
          <a:p>
            <a:pPr marL="914400" lvl="2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else</a:t>
            </a:r>
          </a:p>
          <a:p>
            <a:pPr marL="914400" lvl="2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interest =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principalAmt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* intRate2;</a:t>
            </a:r>
            <a:endParaRPr lang="en-US" altLang="en-US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93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C4E0-BC39-8641-C783-7ABDF979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48660D7F-0680-77C9-7B8A-886BD58A4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2093" y="0"/>
            <a:ext cx="6584427" cy="7165717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7FCC58-A452-879B-1A6F-7FC2145A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55" y="2086205"/>
            <a:ext cx="3752918" cy="40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Copying One Array to Another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C++, arrays cannot be assigned directly using the assignment operator (=). For example: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code defines two integer arrays: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newValues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oldValues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newValues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uninitialized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oldValues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initialized with 10, 100, 200, and 300.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(int count = 0; count &lt; SIZE; count++)</a:t>
            </a:r>
            <a:b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newValues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[count] = </a:t>
            </a:r>
            <a:r>
              <a:rPr lang="en-US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oldValues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[count];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ABE88EB-C0E8-AAA5-6C52-AAACDE3A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17" y="3526154"/>
            <a:ext cx="6996183" cy="23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Copying One Array to Another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6956385" cy="538035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01844-B1E4-95F4-9858-014EE670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441" y="1240819"/>
            <a:ext cx="7274560" cy="5480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55779-15C0-CEB2-512E-5B5063B1A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35" y="5565754"/>
            <a:ext cx="3581900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4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Comparing Two Arrays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copying,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eaLnBrk="1" hangingPunct="1">
              <a:buFontTx/>
              <a:buNone/>
            </a:pP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(tests2 == tests)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while loop with 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variable:</a:t>
            </a:r>
          </a:p>
          <a:p>
            <a:pPr lvl="2" eaLnBrk="1" hangingPunct="1">
              <a:buFontTx/>
              <a:buNone/>
            </a:pP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areEqual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=true;</a:t>
            </a:r>
          </a:p>
          <a:p>
            <a:pPr lvl="2" eaLnBrk="1" hangingPunct="1">
              <a:buFontTx/>
              <a:buNone/>
            </a:pP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indx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=0;</a:t>
            </a:r>
          </a:p>
          <a:p>
            <a:pPr lvl="2" eaLnBrk="1" hangingPunct="1">
              <a:buFontTx/>
              <a:buNone/>
            </a:pP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areEqual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&amp;&amp;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indx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ISIZE)</a:t>
            </a:r>
          </a:p>
          <a:p>
            <a:pPr lvl="2" eaLnBrk="1" hangingPunct="1">
              <a:buFontTx/>
              <a:buNone/>
            </a:pP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lvl="2" eaLnBrk="1" hangingPunct="1">
              <a:buFontTx/>
              <a:buNone/>
            </a:pP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if(tests[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indx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++] != tests2[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indx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++]</a:t>
            </a:r>
          </a:p>
          <a:p>
            <a:pPr lvl="2" eaLnBrk="1" hangingPunct="1">
              <a:buFontTx/>
              <a:buNone/>
            </a:pP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areEqual</a:t>
            </a: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false;</a:t>
            </a:r>
          </a:p>
          <a:p>
            <a:pPr lvl="2" eaLnBrk="1" hangingPunct="1">
              <a:buFontTx/>
              <a:buNone/>
            </a:pPr>
            <a:r>
              <a:rPr lang="en-US" alt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528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4ED2-6086-99ED-39F0-24FC8D9F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Comparing Two Arrays 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F98EEF41-7CB9-B1F8-C3B5-DB7105E5E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360" y="1219199"/>
            <a:ext cx="5882640" cy="5552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61CEF-1CEF-299D-5A01-6975A7C9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187"/>
            <a:ext cx="6400800" cy="127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A0D4-B4EC-C898-A90F-37726DEE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Comparing Character Arrays (Strings)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800AD-4FF0-521F-E072-1EEFE5855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9" y="3545358"/>
            <a:ext cx="3909453" cy="818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9DE75-676D-713C-EFE3-2A1754F1C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12" y="1219199"/>
            <a:ext cx="7852888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602D-C23E-0128-0589-7339E1D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 of Array Elements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DBE-020F-4C38-59B1-B6BEF64C0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0E33A-7C06-046F-5B1A-6DE662C6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1" y="1219200"/>
            <a:ext cx="6227649" cy="5314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2BC7DD-7A53-6A9F-D95F-1FC3BAA52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927" y="2493593"/>
            <a:ext cx="3591426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68B6-24A0-2B0F-212C-FA491B3E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output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615ADF-1FC8-2DE1-3951-461C07E60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7940"/>
            <a:ext cx="5471133" cy="1620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46B8D-2A13-AD35-2C9E-2B118DDB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234" y="1307940"/>
            <a:ext cx="2368328" cy="1445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8922A-A47F-6E64-218E-CF80CDC35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19" y="2928235"/>
            <a:ext cx="4942389" cy="384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97192D-3ED4-4EC9-6F96-98C65E253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925" y="4244755"/>
            <a:ext cx="3670970" cy="8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Sum, Average of Array Elements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simple loop to add together array elements</a:t>
            </a:r>
          </a:p>
          <a:p>
            <a:pPr marL="457200" lvl="1" indent="0"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 average, sum = 0;</a:t>
            </a:r>
          </a:p>
          <a:p>
            <a:pPr marL="457200" lvl="1" indent="0"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tnum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tnum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ISIZE;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tnum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marL="457200" lvl="1" indent="0"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sum += tests[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tnum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summed, average can be computed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= sum/ISIZE;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FB8B8-54FD-BA2B-F116-E4045C27B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9" y="5121219"/>
            <a:ext cx="3658111" cy="790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1F9F4B-D50C-BC98-5EBE-62AB89D10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109" y="1850540"/>
            <a:ext cx="4782122" cy="46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54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Largest Array Element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loop to examine each element and find the largest element (i.e., one with the largest value)</a:t>
            </a:r>
          </a:p>
          <a:p>
            <a:pPr marL="457200" lvl="1" indent="0">
              <a:buNone/>
            </a:pP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 largest = tests[0];</a:t>
            </a:r>
          </a:p>
          <a:p>
            <a:pPr marL="457200" lvl="1" indent="0">
              <a:buNone/>
            </a:pP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(</a:t>
            </a:r>
            <a:r>
              <a:rPr lang="en-US" altLang="en-US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tnum</a:t>
            </a: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altLang="en-US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tnum</a:t>
            </a: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ISIZE; </a:t>
            </a:r>
            <a:r>
              <a:rPr lang="en-US" altLang="en-US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tnum</a:t>
            </a: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 </a:t>
            </a:r>
          </a:p>
          <a:p>
            <a:pPr marL="457200" lvl="1" indent="0">
              <a:buNone/>
            </a:pP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{  if (tests[</a:t>
            </a:r>
            <a:r>
              <a:rPr lang="en-US" altLang="en-US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tnum</a:t>
            </a: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largest)</a:t>
            </a:r>
          </a:p>
          <a:p>
            <a:pPr marL="457200" lvl="1" indent="0">
              <a:buNone/>
            </a:pP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largest = tests[</a:t>
            </a:r>
            <a:r>
              <a:rPr lang="en-US" altLang="en-US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tnum</a:t>
            </a: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457200" lvl="1" indent="0">
              <a:buNone/>
            </a:pP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457200" lvl="1" indent="0">
              <a:buNone/>
            </a:pP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"Highest score is " &lt;&lt; largest; </a:t>
            </a:r>
          </a:p>
          <a:p>
            <a:pPr lvl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similar algorithm exists to find the smallest element</a:t>
            </a:r>
            <a:r>
              <a:rPr lang="en-US" altLang="en-US"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3709176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3CBEF12-C9B8-466E-A7FE-B00B9ADF4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70319"/>
            <a:ext cx="4164401" cy="1851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81" y="2418967"/>
            <a:ext cx="5262997" cy="1851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Largest/Smallest Array Values: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program that lets the user enter 10 values into an array. The program should then display the largest and smallest values stored in the array.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E348A-2F95-0C9B-C893-818F9A2C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45" b="1"/>
          <a:stretch/>
        </p:blipFill>
        <p:spPr>
          <a:xfrm>
            <a:off x="181316" y="5017619"/>
            <a:ext cx="4164414" cy="185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C6EC5F-7A15-F377-5314-F9820A0D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28" r="-2" b="27381"/>
          <a:stretch/>
        </p:blipFill>
        <p:spPr>
          <a:xfrm>
            <a:off x="5188940" y="0"/>
            <a:ext cx="6298971" cy="63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Using Parallel Arrays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arrays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two or more arrays that contain related data.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Subscript is used to relate arrays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at same subscript are related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arrays do not have to hold data of the same type.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828B8-4AB1-1C02-6223-11DF0FBAC5EE}"/>
              </a:ext>
            </a:extLst>
          </p:cNvPr>
          <p:cNvSpPr txBox="1"/>
          <p:nvPr/>
        </p:nvSpPr>
        <p:spPr>
          <a:xfrm>
            <a:off x="188090" y="3780853"/>
            <a:ext cx="6478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 int ISIZE = 5;</a:t>
            </a:r>
          </a:p>
          <a:p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string name[ISIZE];   // student name</a:t>
            </a:r>
          </a:p>
          <a:p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 average[ISIZE]; // course average</a:t>
            </a:r>
          </a:p>
          <a:p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 grade[ISIZE];    // course grade</a:t>
            </a:r>
            <a:endParaRPr lang="en-US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773" name="Group 33"/>
          <p:cNvGrpSpPr>
            <a:grpSpLocks/>
          </p:cNvGrpSpPr>
          <p:nvPr/>
        </p:nvGrpSpPr>
        <p:grpSpPr bwMode="auto">
          <a:xfrm>
            <a:off x="5603111" y="3694255"/>
            <a:ext cx="6096000" cy="2149475"/>
            <a:chOff x="1248" y="2400"/>
            <a:chExt cx="3840" cy="1354"/>
          </a:xfrm>
        </p:grpSpPr>
        <p:grpSp>
          <p:nvGrpSpPr>
            <p:cNvPr id="32774" name="Group 15"/>
            <p:cNvGrpSpPr>
              <a:grpSpLocks/>
            </p:cNvGrpSpPr>
            <p:nvPr/>
          </p:nvGrpSpPr>
          <p:grpSpPr bwMode="auto">
            <a:xfrm>
              <a:off x="1248" y="2736"/>
              <a:ext cx="768" cy="1018"/>
              <a:chOff x="1248" y="2496"/>
              <a:chExt cx="768" cy="1018"/>
            </a:xfrm>
          </p:grpSpPr>
          <p:grpSp>
            <p:nvGrpSpPr>
              <p:cNvPr id="32792" name="Group 9"/>
              <p:cNvGrpSpPr>
                <a:grpSpLocks/>
              </p:cNvGrpSpPr>
              <p:nvPr/>
            </p:nvGrpSpPr>
            <p:grpSpPr bwMode="auto">
              <a:xfrm>
                <a:off x="1488" y="2496"/>
                <a:ext cx="528" cy="960"/>
                <a:chOff x="1488" y="2496"/>
                <a:chExt cx="528" cy="960"/>
              </a:xfrm>
            </p:grpSpPr>
            <p:sp>
              <p:nvSpPr>
                <p:cNvPr id="32794" name="Rectangle 4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95" name="Rectangle 5"/>
                <p:cNvSpPr>
                  <a:spLocks noChangeArrowheads="1"/>
                </p:cNvSpPr>
                <p:nvPr/>
              </p:nvSpPr>
              <p:spPr bwMode="auto">
                <a:xfrm>
                  <a:off x="1488" y="2688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96" name="Rectangle 6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97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3072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98" name="Rectangle 8"/>
                <p:cNvSpPr>
                  <a:spLocks noChangeArrowheads="1"/>
                </p:cNvSpPr>
                <p:nvPr/>
              </p:nvSpPr>
              <p:spPr bwMode="auto">
                <a:xfrm>
                  <a:off x="1488" y="3264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2793" name="Text Box 10"/>
              <p:cNvSpPr txBox="1">
                <a:spLocks noChangeArrowheads="1"/>
              </p:cNvSpPr>
              <p:nvPr/>
            </p:nvSpPr>
            <p:spPr bwMode="auto">
              <a:xfrm>
                <a:off x="1248" y="2496"/>
                <a:ext cx="192" cy="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0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1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2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3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4</a:t>
                </a:r>
              </a:p>
            </p:txBody>
          </p:sp>
        </p:grpSp>
        <p:grpSp>
          <p:nvGrpSpPr>
            <p:cNvPr id="32775" name="Group 16"/>
            <p:cNvGrpSpPr>
              <a:grpSpLocks/>
            </p:cNvGrpSpPr>
            <p:nvPr/>
          </p:nvGrpSpPr>
          <p:grpSpPr bwMode="auto">
            <a:xfrm>
              <a:off x="2736" y="2736"/>
              <a:ext cx="768" cy="1018"/>
              <a:chOff x="1248" y="2496"/>
              <a:chExt cx="768" cy="1018"/>
            </a:xfrm>
          </p:grpSpPr>
          <p:grpSp>
            <p:nvGrpSpPr>
              <p:cNvPr id="32785" name="Group 17"/>
              <p:cNvGrpSpPr>
                <a:grpSpLocks/>
              </p:cNvGrpSpPr>
              <p:nvPr/>
            </p:nvGrpSpPr>
            <p:grpSpPr bwMode="auto">
              <a:xfrm>
                <a:off x="1488" y="2496"/>
                <a:ext cx="528" cy="960"/>
                <a:chOff x="1488" y="2496"/>
                <a:chExt cx="528" cy="960"/>
              </a:xfrm>
            </p:grpSpPr>
            <p:sp>
              <p:nvSpPr>
                <p:cNvPr id="32787" name="Rectangle 18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8" name="Rectangle 19"/>
                <p:cNvSpPr>
                  <a:spLocks noChangeArrowheads="1"/>
                </p:cNvSpPr>
                <p:nvPr/>
              </p:nvSpPr>
              <p:spPr bwMode="auto">
                <a:xfrm>
                  <a:off x="1488" y="2688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9" name="Rectangle 20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90" name="Rectangle 21"/>
                <p:cNvSpPr>
                  <a:spLocks noChangeArrowheads="1"/>
                </p:cNvSpPr>
                <p:nvPr/>
              </p:nvSpPr>
              <p:spPr bwMode="auto">
                <a:xfrm>
                  <a:off x="1488" y="3072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91" name="Rectangle 22"/>
                <p:cNvSpPr>
                  <a:spLocks noChangeArrowheads="1"/>
                </p:cNvSpPr>
                <p:nvPr/>
              </p:nvSpPr>
              <p:spPr bwMode="auto">
                <a:xfrm>
                  <a:off x="1488" y="3264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2786" name="Text Box 23"/>
              <p:cNvSpPr txBox="1">
                <a:spLocks noChangeArrowheads="1"/>
              </p:cNvSpPr>
              <p:nvPr/>
            </p:nvSpPr>
            <p:spPr bwMode="auto">
              <a:xfrm>
                <a:off x="1248" y="2496"/>
                <a:ext cx="192" cy="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0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1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2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3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4</a:t>
                </a:r>
              </a:p>
            </p:txBody>
          </p:sp>
        </p:grpSp>
        <p:grpSp>
          <p:nvGrpSpPr>
            <p:cNvPr id="32776" name="Group 24"/>
            <p:cNvGrpSpPr>
              <a:grpSpLocks/>
            </p:cNvGrpSpPr>
            <p:nvPr/>
          </p:nvGrpSpPr>
          <p:grpSpPr bwMode="auto">
            <a:xfrm>
              <a:off x="4128" y="2736"/>
              <a:ext cx="768" cy="1018"/>
              <a:chOff x="1248" y="2496"/>
              <a:chExt cx="768" cy="1018"/>
            </a:xfrm>
          </p:grpSpPr>
          <p:grpSp>
            <p:nvGrpSpPr>
              <p:cNvPr id="32778" name="Group 25"/>
              <p:cNvGrpSpPr>
                <a:grpSpLocks/>
              </p:cNvGrpSpPr>
              <p:nvPr/>
            </p:nvGrpSpPr>
            <p:grpSpPr bwMode="auto">
              <a:xfrm>
                <a:off x="1488" y="2496"/>
                <a:ext cx="528" cy="960"/>
                <a:chOff x="1488" y="2496"/>
                <a:chExt cx="528" cy="960"/>
              </a:xfrm>
            </p:grpSpPr>
            <p:sp>
              <p:nvSpPr>
                <p:cNvPr id="32780" name="Rectangle 26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1" name="Rectangle 27"/>
                <p:cNvSpPr>
                  <a:spLocks noChangeArrowheads="1"/>
                </p:cNvSpPr>
                <p:nvPr/>
              </p:nvSpPr>
              <p:spPr bwMode="auto">
                <a:xfrm>
                  <a:off x="1488" y="2688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2" name="Rectangle 28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88" y="3072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4" name="Rectangle 30"/>
                <p:cNvSpPr>
                  <a:spLocks noChangeArrowheads="1"/>
                </p:cNvSpPr>
                <p:nvPr/>
              </p:nvSpPr>
              <p:spPr bwMode="auto">
                <a:xfrm>
                  <a:off x="1488" y="3264"/>
                  <a:ext cx="528" cy="192"/>
                </a:xfrm>
                <a:prstGeom prst="rect">
                  <a:avLst/>
                </a:prstGeom>
                <a:solidFill>
                  <a:srgbClr val="FDFCE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2779" name="Text Box 31"/>
              <p:cNvSpPr txBox="1">
                <a:spLocks noChangeArrowheads="1"/>
              </p:cNvSpPr>
              <p:nvPr/>
            </p:nvSpPr>
            <p:spPr bwMode="auto">
              <a:xfrm>
                <a:off x="1248" y="2496"/>
                <a:ext cx="192" cy="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0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1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2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3</a:t>
                </a:r>
              </a:p>
              <a:p>
                <a:pPr eaLnBrk="1" hangingPunct="1"/>
                <a:r>
                  <a:rPr lang="en-US" altLang="en-US" sz="2000" b="1" baseline="0">
                    <a:latin typeface="Courier New" panose="02070309020205020404" pitchFamily="49" charset="0"/>
                  </a:rPr>
                  <a:t>4</a:t>
                </a:r>
              </a:p>
            </p:txBody>
          </p:sp>
        </p:grpSp>
        <p:sp>
          <p:nvSpPr>
            <p:cNvPr id="32777" name="Text Box 32"/>
            <p:cNvSpPr txBox="1">
              <a:spLocks noChangeArrowheads="1"/>
            </p:cNvSpPr>
            <p:nvPr/>
          </p:nvSpPr>
          <p:spPr bwMode="auto">
            <a:xfrm>
              <a:off x="1488" y="2400"/>
              <a:ext cx="36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baseline="0" dirty="0">
                  <a:latin typeface="Courier New" panose="02070309020205020404" pitchFamily="49" charset="0"/>
                </a:rPr>
                <a:t>name       average      grade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386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Parallel Array Processing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7326775" cy="538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ISIZE = 5;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string name[ISIZE];  // student name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float average[ISIZE];// course average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char grade[ISIZE]; // course grade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...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for (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ISIZE;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" Student: " &lt;&lt; name[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&lt;&lt; " Average: " &lt;&lt;average[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&lt;&lt; " Grade: "   &lt;&lt; grade[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60205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Parallel Array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19199"/>
            <a:ext cx="7825971" cy="538035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39F33D-67C0-6433-D7F6-D88C34ABB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292" r="5624"/>
          <a:stretch/>
        </p:blipFill>
        <p:spPr>
          <a:xfrm>
            <a:off x="6460603" y="0"/>
            <a:ext cx="5731397" cy="3629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582" y="3781534"/>
            <a:ext cx="4152418" cy="30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6390-99B7-DF1E-5721-FDF0986F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A4B5A31B-8F7F-A84B-CE3C-E2DB760D6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758" y="-100113"/>
            <a:ext cx="7967241" cy="6415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2C4B4-BE49-61C4-ABBB-10444CAA2251}"/>
              </a:ext>
            </a:extLst>
          </p:cNvPr>
          <p:cNvSpPr txBox="1"/>
          <p:nvPr/>
        </p:nvSpPr>
        <p:spPr>
          <a:xfrm>
            <a:off x="0" y="2879219"/>
            <a:ext cx="62792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Output: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 Summary:</a:t>
            </a:r>
            <a:endParaRPr lang="en-US" sz="20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 - Price: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Quantity: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Total: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endParaRPr lang="en-US" sz="20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 - Price: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Quantity: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Total: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endParaRPr lang="en-US" sz="20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 - Price: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120,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Quantity: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Total: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120</a:t>
            </a:r>
            <a:endParaRPr lang="en-US" sz="20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Notebook - Price: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Quantity: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Total: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endParaRPr lang="en-US" sz="20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Total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360</a:t>
            </a:r>
            <a:endParaRPr lang="en-US" sz="20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F423-9D9B-D5DB-5772-E767827F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dirty="0"/>
              <a:t>Sorting of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52AFB-85B4-C7B2-2206-C0FDE86B0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Declare an array of given input size.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input of all elements of the array.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run a for loop from 0 to size-1.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for every element check it from all the next elements to it. If the element is greater than swap that number.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way the array will get sorted in ascending order.</a:t>
            </a:r>
          </a:p>
          <a:p>
            <a:endParaRPr lang="en-US" dirty="0"/>
          </a:p>
        </p:txBody>
      </p:sp>
      <p:pic>
        <p:nvPicPr>
          <p:cNvPr id="7" name="Picture 6" descr="A diagram of a array&#10;&#10;Description automatically generated">
            <a:extLst>
              <a:ext uri="{FF2B5EF4-FFF2-40B4-BE49-F238E27FC236}">
                <a16:creationId xmlns:a16="http://schemas.microsoft.com/office/drawing/2014/main" id="{48632DEE-9F20-B7DB-D522-C977ED126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86" y="4332684"/>
            <a:ext cx="6868063" cy="23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4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CA13-27D5-6701-363A-748718F5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of array</a:t>
            </a:r>
          </a:p>
        </p:txBody>
      </p:sp>
      <p:pic>
        <p:nvPicPr>
          <p:cNvPr id="9" name="Content Placeholder 8" descr="A diagram of a diagram&#10;&#10;Description automatically generated">
            <a:extLst>
              <a:ext uri="{FF2B5EF4-FFF2-40B4-BE49-F238E27FC236}">
                <a16:creationId xmlns:a16="http://schemas.microsoft.com/office/drawing/2014/main" id="{2E6464AA-04B9-9EE8-D1AD-16970D49F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018"/>
            <a:ext cx="5047647" cy="45259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5250B2-01A2-C267-0BA0-8EB52FF67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618" y="0"/>
            <a:ext cx="6469271" cy="5208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62C5D6-0C75-5409-55EF-7E9539FFD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5443874"/>
            <a:ext cx="8020050" cy="14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0A729-3E68-4D34-A278-4DBAE4E9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Sorting with Parallel Arrays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B784F-8BC4-DD89-8C61-1CC13B5349A6}"/>
              </a:ext>
            </a:extLst>
          </p:cNvPr>
          <p:cNvSpPr txBox="1"/>
          <p:nvPr/>
        </p:nvSpPr>
        <p:spPr>
          <a:xfrm>
            <a:off x="838199" y="2686323"/>
            <a:ext cx="4783697" cy="343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effectLst/>
              </a:rPr>
              <a:t>Program Output</a:t>
            </a:r>
            <a:endParaRPr lang="en-US" sz="2000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Students sorted by marks (ascending):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Sara - 60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Laila - 70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Ali - 85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Omar - 95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D3516C35-9DD5-43B2-4437-606E585C9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1896" y="0"/>
            <a:ext cx="6328941" cy="66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53D840-C8CB-D807-DC4A-3247ADC4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Chapter 7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Array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rays in C++ | Types of Arrays in C++ ( With Examples )">
            <a:extLst>
              <a:ext uri="{FF2B5EF4-FFF2-40B4-BE49-F238E27FC236}">
                <a16:creationId xmlns:a16="http://schemas.microsoft.com/office/drawing/2014/main" id="{6742E48B-5970-23E0-C513-FA9988BE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3343" y="1072164"/>
            <a:ext cx="6009366" cy="38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85C8EC9-C084-7970-5178-0FC9FF7B8854}"/>
              </a:ext>
            </a:extLst>
          </p:cNvPr>
          <p:cNvSpPr txBox="1">
            <a:spLocks/>
          </p:cNvSpPr>
          <p:nvPr/>
        </p:nvSpPr>
        <p:spPr>
          <a:xfrm>
            <a:off x="4502013" y="1390852"/>
            <a:ext cx="3753255" cy="142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44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No Bounds Checking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checks in C++ that an array subscript is in range.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 array subscript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cause program to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overwrite other memory.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grpSp>
        <p:nvGrpSpPr>
          <p:cNvPr id="16389" name="Group 21"/>
          <p:cNvGrpSpPr>
            <a:grpSpLocks/>
          </p:cNvGrpSpPr>
          <p:nvPr/>
        </p:nvGrpSpPr>
        <p:grpSpPr bwMode="auto">
          <a:xfrm>
            <a:off x="7010400" y="4343400"/>
            <a:ext cx="3048000" cy="1600200"/>
            <a:chOff x="2544" y="2640"/>
            <a:chExt cx="1920" cy="1008"/>
          </a:xfrm>
        </p:grpSpPr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2832" y="2640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baseline="0" dirty="0" err="1">
                  <a:latin typeface="Courier New" panose="02070309020205020404" pitchFamily="49" charset="0"/>
                </a:rPr>
                <a:t>num</a:t>
              </a:r>
              <a:endParaRPr lang="en-US" altLang="en-US" sz="2800" b="1" baseline="0" dirty="0">
                <a:latin typeface="Courier New" panose="02070309020205020404" pitchFamily="49" charset="0"/>
              </a:endParaRPr>
            </a:p>
          </p:txBody>
        </p:sp>
        <p:sp>
          <p:nvSpPr>
            <p:cNvPr id="16391" name="Text Box 14"/>
            <p:cNvSpPr txBox="1">
              <a:spLocks noChangeArrowheads="1"/>
            </p:cNvSpPr>
            <p:nvPr/>
          </p:nvSpPr>
          <p:spPr bwMode="auto">
            <a:xfrm>
              <a:off x="2544" y="3360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baseline="0"/>
                <a:t> [0]   [1]   [2]</a:t>
              </a:r>
            </a:p>
          </p:txBody>
        </p:sp>
        <p:grpSp>
          <p:nvGrpSpPr>
            <p:cNvPr id="16392" name="Group 20"/>
            <p:cNvGrpSpPr>
              <a:grpSpLocks/>
            </p:cNvGrpSpPr>
            <p:nvPr/>
          </p:nvGrpSpPr>
          <p:grpSpPr bwMode="auto">
            <a:xfrm>
              <a:off x="2544" y="3072"/>
              <a:ext cx="1920" cy="327"/>
              <a:chOff x="2544" y="3072"/>
              <a:chExt cx="1920" cy="327"/>
            </a:xfrm>
          </p:grpSpPr>
          <p:sp>
            <p:nvSpPr>
              <p:cNvPr id="16394" name="Rectangle 7"/>
              <p:cNvSpPr>
                <a:spLocks noChangeArrowheads="1"/>
              </p:cNvSpPr>
              <p:nvPr/>
            </p:nvSpPr>
            <p:spPr bwMode="auto">
              <a:xfrm>
                <a:off x="3696" y="3120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5" name="Rectangle 8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6" name="Rectangle 10"/>
              <p:cNvSpPr>
                <a:spLocks noChangeArrowheads="1"/>
              </p:cNvSpPr>
              <p:nvPr/>
            </p:nvSpPr>
            <p:spPr bwMode="auto">
              <a:xfrm>
                <a:off x="2544" y="3120"/>
                <a:ext cx="384" cy="240"/>
              </a:xfrm>
              <a:prstGeom prst="rect">
                <a:avLst/>
              </a:prstGeom>
              <a:solidFill>
                <a:srgbClr val="FDFC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7" name="Rectangle 11"/>
              <p:cNvSpPr>
                <a:spLocks noChangeArrowheads="1"/>
              </p:cNvSpPr>
              <p:nvPr/>
            </p:nvSpPr>
            <p:spPr bwMode="auto">
              <a:xfrm>
                <a:off x="2928" y="3120"/>
                <a:ext cx="384" cy="240"/>
              </a:xfrm>
              <a:prstGeom prst="rect">
                <a:avLst/>
              </a:prstGeom>
              <a:solidFill>
                <a:srgbClr val="FDFC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8" name="Rectangle 12"/>
              <p:cNvSpPr>
                <a:spLocks noChangeArrowheads="1"/>
              </p:cNvSpPr>
              <p:nvPr/>
            </p:nvSpPr>
            <p:spPr bwMode="auto">
              <a:xfrm>
                <a:off x="3312" y="3120"/>
                <a:ext cx="384" cy="240"/>
              </a:xfrm>
              <a:prstGeom prst="rect">
                <a:avLst/>
              </a:prstGeom>
              <a:solidFill>
                <a:srgbClr val="FDFC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9" name="Text Box 16"/>
              <p:cNvSpPr txBox="1">
                <a:spLocks noChangeArrowheads="1"/>
              </p:cNvSpPr>
              <p:nvPr/>
            </p:nvSpPr>
            <p:spPr bwMode="auto">
              <a:xfrm>
                <a:off x="4080" y="3072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baseline="0">
                    <a:latin typeface="Courier New" panose="02070309020205020404" pitchFamily="49" charset="0"/>
                  </a:rPr>
                  <a:t>25</a:t>
                </a:r>
              </a:p>
            </p:txBody>
          </p:sp>
        </p:grpSp>
        <p:sp>
          <p:nvSpPr>
            <p:cNvPr id="16393" name="AutoShape 17"/>
            <p:cNvSpPr>
              <a:spLocks/>
            </p:cNvSpPr>
            <p:nvPr/>
          </p:nvSpPr>
          <p:spPr bwMode="auto">
            <a:xfrm rot="5400000">
              <a:off x="3048" y="2424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2" name="Picture 1" descr="A computer code with text&#10;&#10;AI-generated content may be incorrect.">
            <a:extLst>
              <a:ext uri="{FF2B5EF4-FFF2-40B4-BE49-F238E27FC236}">
                <a16:creationId xmlns:a16="http://schemas.microsoft.com/office/drawing/2014/main" id="{CCFF6843-2B99-2D07-F4D5-FDC0954C0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8381"/>
            <a:ext cx="6858041" cy="32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62FE-ABD5-045D-CBAB-43E0D195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3F53D-C15F-400D-AA0F-5250429C9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22" y="1219200"/>
            <a:ext cx="9402724" cy="57603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2E5B31-E4DA-A57B-45E2-E78C7938D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37" y="2317360"/>
            <a:ext cx="4963218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Start at element 0 or 1?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choose to declare arrays to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one larger than needed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This allows you to use the element with subscript 1 as the ‘first’ element, etc., 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element with subscript 0 is not used.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most often done when working with ordered data,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months of the year or days of the week.</a:t>
            </a:r>
          </a:p>
        </p:txBody>
      </p:sp>
    </p:spTree>
    <p:extLst>
      <p:ext uri="{BB962C8B-B14F-4D97-AF65-F5344CB8AC3E}">
        <p14:creationId xmlns:p14="http://schemas.microsoft.com/office/powerpoint/2010/main" val="187512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Start at element 0 or 1?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20800"/>
            <a:ext cx="7620000" cy="4795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514601"/>
            <a:ext cx="2743200" cy="33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F1C7-9BFC-6633-B4B5-339798F5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array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113C-E206-6B85-0400-9A087DE2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5683170" cy="538035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70C0"/>
                </a:solidFill>
              </a:rPr>
              <a:t>size</a:t>
            </a:r>
            <a:r>
              <a:rPr lang="en-US" altLang="en-US" dirty="0"/>
              <a:t> of an </a:t>
            </a:r>
            <a:r>
              <a:rPr lang="en-US" altLang="en-US" dirty="0">
                <a:solidFill>
                  <a:srgbClr val="0070C0"/>
                </a:solidFill>
              </a:rPr>
              <a:t>array</a:t>
            </a:r>
            <a:r>
              <a:rPr lang="en-US" altLang="en-US" dirty="0"/>
              <a:t> is the </a:t>
            </a:r>
            <a:r>
              <a:rPr lang="en-US" altLang="en-US" dirty="0">
                <a:solidFill>
                  <a:srgbClr val="0070C0"/>
                </a:solidFill>
              </a:rPr>
              <a:t>number</a:t>
            </a:r>
            <a:r>
              <a:rPr lang="en-US" altLang="en-US" dirty="0"/>
              <a:t> of </a:t>
            </a:r>
            <a:r>
              <a:rPr lang="en-US" altLang="en-US" dirty="0">
                <a:solidFill>
                  <a:srgbClr val="0070C0"/>
                </a:solidFill>
              </a:rPr>
              <a:t>bytes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70C0"/>
                </a:solidFill>
              </a:rPr>
              <a:t>allocated</a:t>
            </a:r>
            <a:r>
              <a:rPr lang="en-US" altLang="en-US" dirty="0"/>
              <a:t> for it 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900" i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US" altLang="en-US" sz="17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(number of elements) * (bytes needed for each element)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/>
              <a:t>If you don’t know the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size of the array 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First, we find 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size occupied by the whole array </a:t>
            </a:r>
            <a:r>
              <a:rPr lang="en-US" dirty="0"/>
              <a:t>in the memory and then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divide it by the size of the type of element stored in the array</a:t>
            </a:r>
            <a:r>
              <a:rPr lang="en-US" dirty="0"/>
              <a:t>. in the array.</a:t>
            </a:r>
            <a:endParaRPr lang="en-US" altLang="en-US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14CC3-4F6C-B40C-84C1-42F418845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170" y="-121919"/>
            <a:ext cx="6508830" cy="6154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7676B-8D48-EA80-DA5A-6311FC5B5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40" y="5516880"/>
            <a:ext cx="2915057" cy="1247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219E8-DACE-8E99-316D-D0734AA9F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18" y="6154010"/>
            <a:ext cx="5683170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CEF2E-5A65-1D30-6BD8-FE700F0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7F92A-865F-470C-77B1-691DA6B6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/>
              <a:t>Arrays in C++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92BF5-9B63-8C50-8E3D-73425F00F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Data types are of two kinds:</a:t>
            </a: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imple data types       (e.g. int, float, double, char)</a:t>
            </a: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- Structured data type: (e.g. arrays)</a:t>
            </a:r>
          </a:p>
          <a:p>
            <a:r>
              <a:rPr lang="en-US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array</a:t>
            </a:r>
            <a:r>
              <a:rPr lang="en-US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data structure that is used to store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values of similar data </a:t>
            </a:r>
            <a:r>
              <a:rPr lang="en-US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in 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contiguous memory location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array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is a collection of two or more adjacent memory cells, called array elements, that are associated with a particular symbolic name.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array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has: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type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Declared using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[] operator</a:t>
            </a:r>
            <a:r>
              <a:rPr lang="en-US" altLang="en-US" dirty="0"/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9C7A11-92FA-9EFF-DCE5-B8A2DA7A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195" y="309921"/>
            <a:ext cx="6641805" cy="18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4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E8A4-C563-E627-E626-E10CD7A4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array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93EE-4225-4A93-15EA-09A02387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store a large number of value with single name. </a:t>
            </a: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Arrays are used to process many value easily and quickly. </a:t>
            </a: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values stored in an array can be sorted easily. </a:t>
            </a: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search process can be applied on arrays easily</a:t>
            </a:r>
            <a:r>
              <a:rPr lang="en-US" b="0" i="0" dirty="0">
                <a:solidFill>
                  <a:srgbClr val="000000"/>
                </a:solidFill>
                <a:effectLst/>
                <a:latin typeface="__Source_Sans_3_4d9a39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9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B027-5691-0F22-9708-D5536807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Kinds of array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7AD069-E1D6-B04E-71A0-48B7A030E1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51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6505-A103-4A3F-D830-E00DC23C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One-Dimensional Arrays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4712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15391</TotalTime>
  <Words>2488</Words>
  <Application>Microsoft Office PowerPoint</Application>
  <PresentationFormat>Widescreen</PresentationFormat>
  <Paragraphs>428</Paragraphs>
  <Slides>55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__Source_Sans_3_4d9a39</vt:lpstr>
      <vt:lpstr>Aptos</vt:lpstr>
      <vt:lpstr>Aptos Display</vt:lpstr>
      <vt:lpstr>Arial</vt:lpstr>
      <vt:lpstr>Calibri</vt:lpstr>
      <vt:lpstr>Courier New</vt:lpstr>
      <vt:lpstr>Nunito</vt:lpstr>
      <vt:lpstr>Times New Roman</vt:lpstr>
      <vt:lpstr>Wingdings</vt:lpstr>
      <vt:lpstr>Office Theme</vt:lpstr>
      <vt:lpstr>Fundamental Of Structured Programming Lecture 9 </vt:lpstr>
      <vt:lpstr>PowerPoint Presentation</vt:lpstr>
      <vt:lpstr>Exercise </vt:lpstr>
      <vt:lpstr>Find the output</vt:lpstr>
      <vt:lpstr>Chapter 7 Array </vt:lpstr>
      <vt:lpstr>Arrays in C++</vt:lpstr>
      <vt:lpstr>Advantage of array </vt:lpstr>
      <vt:lpstr>Kinds of array </vt:lpstr>
      <vt:lpstr>One-Dimensional Arrays</vt:lpstr>
      <vt:lpstr>Array Declaration </vt:lpstr>
      <vt:lpstr>Declaration of Arrays</vt:lpstr>
      <vt:lpstr>Array Storage in Memory</vt:lpstr>
      <vt:lpstr>Array Terminology</vt:lpstr>
      <vt:lpstr>Array Terminology</vt:lpstr>
      <vt:lpstr>Array Terminology Examples</vt:lpstr>
      <vt:lpstr>Initializing an Array</vt:lpstr>
      <vt:lpstr>Array Initialization</vt:lpstr>
      <vt:lpstr>Partial Array Initialization</vt:lpstr>
      <vt:lpstr>Implicit Array Sizing</vt:lpstr>
      <vt:lpstr> Initialization of Array </vt:lpstr>
      <vt:lpstr>Accessing Array Elements</vt:lpstr>
      <vt:lpstr>Accessing Array Elements</vt:lpstr>
      <vt:lpstr>Accessing Array Elements After Declaration </vt:lpstr>
      <vt:lpstr>Inputting and Displaying array Contents</vt:lpstr>
      <vt:lpstr>Accessing Array Elements</vt:lpstr>
      <vt:lpstr>Example </vt:lpstr>
      <vt:lpstr>Array Subscripts</vt:lpstr>
      <vt:lpstr>Accessing All Array Elements</vt:lpstr>
      <vt:lpstr>Example</vt:lpstr>
      <vt:lpstr>Example </vt:lpstr>
      <vt:lpstr>Example </vt:lpstr>
      <vt:lpstr>Processing Array Contents</vt:lpstr>
      <vt:lpstr>Example </vt:lpstr>
      <vt:lpstr>Copying One Array to Another</vt:lpstr>
      <vt:lpstr>Copying One Array to Another</vt:lpstr>
      <vt:lpstr>Comparing Two Arrays</vt:lpstr>
      <vt:lpstr>Example: Comparing Two Arrays </vt:lpstr>
      <vt:lpstr>Example: Comparing Character Arrays (Strings)</vt:lpstr>
      <vt:lpstr>Sum of Array Elements</vt:lpstr>
      <vt:lpstr>Sum, Average of Array Elements</vt:lpstr>
      <vt:lpstr>Largest Array Element</vt:lpstr>
      <vt:lpstr>Exercise</vt:lpstr>
      <vt:lpstr>Using Parallel Arrays</vt:lpstr>
      <vt:lpstr>Parallel Array Processing</vt:lpstr>
      <vt:lpstr>Parallel Array Example</vt:lpstr>
      <vt:lpstr>Example </vt:lpstr>
      <vt:lpstr>Sorting of array</vt:lpstr>
      <vt:lpstr>Sorting of array</vt:lpstr>
      <vt:lpstr>Example: Sorting with Parallel Arrays</vt:lpstr>
      <vt:lpstr>No Bounds Checking</vt:lpstr>
      <vt:lpstr>Example </vt:lpstr>
      <vt:lpstr>Start at element 0 or 1?</vt:lpstr>
      <vt:lpstr>Start at element 0 or 1?</vt:lpstr>
      <vt:lpstr>Size of array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Structured Programming Lecture 9 </dc:title>
  <dc:creator>naglaa fatfey</dc:creator>
  <cp:lastModifiedBy>Ahmed Yousry</cp:lastModifiedBy>
  <cp:revision>327</cp:revision>
  <dcterms:created xsi:type="dcterms:W3CDTF">2024-09-27T09:13:16Z</dcterms:created>
  <dcterms:modified xsi:type="dcterms:W3CDTF">2025-12-10T16:40:26Z</dcterms:modified>
</cp:coreProperties>
</file>